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Open Sans ExtraBold"/>
      <p:bold r:id="rId25"/>
      <p:boldItalic r:id="rId26"/>
    </p:embeddedFont>
    <p:embeddedFont>
      <p:font typeface="Helvetica Neue"/>
      <p:regular r:id="rId27"/>
      <p:bold r:id="rId28"/>
      <p:italic r:id="rId29"/>
      <p:boldItalic r:id="rId30"/>
    </p:embeddedFont>
    <p:embeddedFont>
      <p:font typeface="Open Sans Light"/>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F41D36-14E9-4691-8A7E-910FE955A596}">
  <a:tblStyle styleId="{5AF41D36-14E9-4691-8A7E-910FE955A5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penSansExtraBold-boldItalic.fntdata"/><Relationship Id="rId25" Type="http://schemas.openxmlformats.org/officeDocument/2006/relationships/font" Target="fonts/OpenSansExtraBold-bold.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HelveticaNeue-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Light-regular.fntdata"/><Relationship Id="rId30" Type="http://schemas.openxmlformats.org/officeDocument/2006/relationships/font" Target="fonts/HelveticaNeue-boldItalic.fntdata"/><Relationship Id="rId11" Type="http://schemas.openxmlformats.org/officeDocument/2006/relationships/slide" Target="slides/slide5.xml"/><Relationship Id="rId33" Type="http://schemas.openxmlformats.org/officeDocument/2006/relationships/font" Target="fonts/OpenSansLight-italic.fntdata"/><Relationship Id="rId10" Type="http://schemas.openxmlformats.org/officeDocument/2006/relationships/slide" Target="slides/slide4.xml"/><Relationship Id="rId32" Type="http://schemas.openxmlformats.org/officeDocument/2006/relationships/font" Target="fonts/OpenSansLight-bold.fntdata"/><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OpenSansLight-boldItalic.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513473c6c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513473c6c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50">
                <a:solidFill>
                  <a:srgbClr val="333333"/>
                </a:solidFill>
                <a:latin typeface="Helvetica Neue"/>
                <a:ea typeface="Helvetica Neue"/>
                <a:cs typeface="Helvetica Neue"/>
                <a:sym typeface="Helvetica Neue"/>
              </a:rPr>
              <a:t>Juliana</a:t>
            </a:r>
            <a:endParaRPr/>
          </a:p>
          <a:p>
            <a:pPr indent="0" lvl="0" marL="0" rtl="0" algn="l">
              <a:spcBef>
                <a:spcPts val="800"/>
              </a:spcBef>
              <a:spcAft>
                <a:spcPts val="0"/>
              </a:spcAft>
              <a:buNone/>
            </a:pPr>
            <a:r>
              <a:t/>
            </a:r>
            <a:endParaRPr/>
          </a:p>
          <a:p>
            <a:pPr indent="0" lvl="0" marL="0" rtl="0" algn="l">
              <a:spcBef>
                <a:spcPts val="0"/>
              </a:spcBef>
              <a:spcAft>
                <a:spcPts val="0"/>
              </a:spcAft>
              <a:buNone/>
            </a:pPr>
            <a:r>
              <a:rPr lang="en"/>
              <a:t>Hello everyone. Our project is titled “Identifying Age-related conditions”, and is part of a Kaggle competition, held by Invitro Cell Research. </a:t>
            </a:r>
            <a:endParaRPr/>
          </a:p>
          <a:p>
            <a:pPr indent="0" lvl="0" marL="0" rtl="0" algn="l">
              <a:spcBef>
                <a:spcPts val="0"/>
              </a:spcBef>
              <a:spcAft>
                <a:spcPts val="0"/>
              </a:spcAft>
              <a:buNone/>
            </a:pPr>
            <a:r>
              <a:rPr lang="en"/>
              <a:t>Our team is: Darby Brown, Bryan Burzon, Henry Caldera and myself, Juliana Gómez </a:t>
            </a:r>
            <a:r>
              <a:rPr b="1" lang="en" sz="1050">
                <a:solidFill>
                  <a:srgbClr val="333333"/>
                </a:solidFill>
                <a:latin typeface="Helvetica Neue"/>
                <a:ea typeface="Helvetica Neue"/>
                <a:cs typeface="Helvetica Neue"/>
                <a:sym typeface="Helvetica Neue"/>
              </a:rPr>
              <a:t>(NEXT SLIDE)</a:t>
            </a:r>
            <a:r>
              <a:rPr lang="en" sz="1050">
                <a:solidFill>
                  <a:srgbClr val="333333"/>
                </a:solidFill>
                <a:latin typeface="Helvetica Neue"/>
                <a:ea typeface="Helvetica Neue"/>
                <a:cs typeface="Helvetica Neue"/>
                <a:sym typeface="Helvetica Neue"/>
              </a:rPr>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09eaa0ce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09eaa0ce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Darby</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Since the perceptron didn’t work, our next step was to advance to logistic regression, a similar architecture but with less rigidity in the model output</a:t>
            </a:r>
            <a:r>
              <a:rPr i="1" lang="en" sz="1050">
                <a:solidFill>
                  <a:srgbClr val="333333"/>
                </a:solidFill>
                <a:latin typeface="Helvetica Neue"/>
                <a:ea typeface="Helvetica Neue"/>
                <a:cs typeface="Helvetica Neue"/>
                <a:sym typeface="Helvetica Neue"/>
              </a:rPr>
              <a:t> (using the sigmoid function we can predict probabilities of classes instead of just (-1,1)</a:t>
            </a:r>
            <a:r>
              <a:rPr lang="en" sz="1050">
                <a:solidFill>
                  <a:srgbClr val="333333"/>
                </a:solidFill>
                <a:latin typeface="Helvetica Neue"/>
                <a:ea typeface="Helvetica Neue"/>
                <a:cs typeface="Helvetica Neue"/>
                <a:sym typeface="Helvetica Neue"/>
              </a:rPr>
              <a:t>. Using logistic regression, we were able to get better results. We moved forward with an ablation study to optimize the feature set, class imbalance techniques, and hyperparameter tuning. After a lot of tinkering, we weren’t able to achieve an AUC-PRC above ~0.8. Pushing to this level also seemed to cause some overfit. As planned, we moved on to a multilayer perceptron to try to push the performance further. </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09eaa0ce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09eaa0ce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50">
                <a:solidFill>
                  <a:srgbClr val="333333"/>
                </a:solidFill>
                <a:latin typeface="Helvetica Neue"/>
                <a:ea typeface="Helvetica Neue"/>
                <a:cs typeface="Helvetica Neue"/>
                <a:sym typeface="Helvetica Neue"/>
              </a:rPr>
              <a:t>Henry</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00471438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00471438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Darby (and maybe Henry?)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(Ablation study etc)</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b="1" lang="en" sz="1050">
                <a:solidFill>
                  <a:srgbClr val="333333"/>
                </a:solidFill>
                <a:latin typeface="Helvetica Neue"/>
                <a:ea typeface="Helvetica Neue"/>
                <a:cs typeface="Helvetica Neue"/>
                <a:sym typeface="Helvetica Neue"/>
              </a:rPr>
              <a:t>(30%) Experiments: Provide insight into the effect of different hyperparameter choices. Please include tables, figures, graphs to illustrate your experiments.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f36851e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5f36851e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rgbClr val="333333"/>
              </a:buClr>
              <a:buSzPts val="1050"/>
              <a:buFont typeface="Helvetica Neue"/>
              <a:buChar char="●"/>
            </a:pPr>
            <a:r>
              <a:rPr b="1" lang="en" sz="1050">
                <a:solidFill>
                  <a:srgbClr val="333333"/>
                </a:solidFill>
                <a:highlight>
                  <a:srgbClr val="FFFFFF"/>
                </a:highlight>
                <a:latin typeface="Helvetica Neue"/>
                <a:ea typeface="Helvetica Neue"/>
                <a:cs typeface="Helvetica Neue"/>
                <a:sym typeface="Helvetica Neue"/>
              </a:rPr>
              <a:t>Bryan</a:t>
            </a:r>
            <a:endParaRPr b="1" sz="1050">
              <a:solidFill>
                <a:srgbClr val="333333"/>
              </a:solidFill>
              <a:highlight>
                <a:srgbClr val="FFFFFF"/>
              </a:highlight>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lang="en" sz="1050">
                <a:solidFill>
                  <a:srgbClr val="333333"/>
                </a:solidFill>
                <a:highlight>
                  <a:srgbClr val="FFFFFF"/>
                </a:highlight>
                <a:latin typeface="Helvetica Neue"/>
                <a:ea typeface="Helvetica Neue"/>
                <a:cs typeface="Helvetica Neue"/>
                <a:sym typeface="Helvetica Neue"/>
              </a:rPr>
              <a:t>(10%) Conclusions:</a:t>
            </a:r>
            <a:r>
              <a:rPr lang="en" sz="1050">
                <a:solidFill>
                  <a:srgbClr val="333333"/>
                </a:solidFill>
                <a:highlight>
                  <a:srgbClr val="FFFFFF"/>
                </a:highlight>
                <a:latin typeface="Helvetica Neue"/>
                <a:ea typeface="Helvetica Neue"/>
                <a:cs typeface="Helvetica Neue"/>
                <a:sym typeface="Helvetica Neue"/>
              </a:rPr>
              <a:t> Summarize the key results, what has been learned, and avenues for future work.</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0a83471a6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0a83471a6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f36851e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5f36851e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0d580b75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60d580b75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0d580b75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0d580b75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0e3cec557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0e3cec557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5f36851e6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5f36851e6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Juliana</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We wanted to know whether we could predict the presence of any of three age related conditions, because</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T</a:t>
            </a:r>
            <a:r>
              <a:rPr lang="en" sz="1050">
                <a:solidFill>
                  <a:srgbClr val="333333"/>
                </a:solidFill>
                <a:latin typeface="Helvetica Neue"/>
                <a:ea typeface="Helvetica Neue"/>
                <a:cs typeface="Helvetica Neue"/>
                <a:sym typeface="Helvetica Neue"/>
              </a:rPr>
              <a:t>he current diagnosis approach is a long and intrusive process</a:t>
            </a:r>
            <a:r>
              <a:rPr lang="en" sz="1050">
                <a:solidFill>
                  <a:srgbClr val="333333"/>
                </a:solidFill>
                <a:latin typeface="Helvetica Neue"/>
                <a:ea typeface="Helvetica Neue"/>
                <a:cs typeface="Helvetica Neue"/>
                <a:sym typeface="Helvetica Neue"/>
              </a:rPr>
              <a:t>.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A</a:t>
            </a:r>
            <a:r>
              <a:rPr lang="en" sz="1050">
                <a:solidFill>
                  <a:srgbClr val="333333"/>
                </a:solidFill>
                <a:latin typeface="Helvetica Neue"/>
                <a:ea typeface="Helvetica Neue"/>
                <a:cs typeface="Helvetica Neue"/>
                <a:sym typeface="Helvetica Neue"/>
              </a:rPr>
              <a:t>nd we can shorten this process by using predictive modeling.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Previous work in medicine has mainly focused on two model families to examine this question: </a:t>
            </a:r>
            <a:r>
              <a:rPr b="1" lang="en" sz="1050">
                <a:solidFill>
                  <a:srgbClr val="333333"/>
                </a:solidFill>
                <a:latin typeface="Helvetica Neue"/>
                <a:ea typeface="Helvetica Neue"/>
                <a:cs typeface="Helvetica Neue"/>
                <a:sym typeface="Helvetica Neue"/>
              </a:rPr>
              <a:t>(CLICK) </a:t>
            </a:r>
            <a:r>
              <a:rPr lang="en" sz="1050">
                <a:solidFill>
                  <a:srgbClr val="333333"/>
                </a:solidFill>
                <a:latin typeface="Helvetica Neue"/>
                <a:ea typeface="Helvetica Neue"/>
                <a:cs typeface="Helvetica Neue"/>
                <a:sym typeface="Helvetica Neue"/>
              </a:rPr>
              <a:t>decision trees and </a:t>
            </a:r>
            <a:r>
              <a:rPr b="1" lang="en" sz="1050">
                <a:solidFill>
                  <a:srgbClr val="333333"/>
                </a:solidFill>
                <a:latin typeface="Helvetica Neue"/>
                <a:ea typeface="Helvetica Neue"/>
                <a:cs typeface="Helvetica Neue"/>
                <a:sym typeface="Helvetica Neue"/>
              </a:rPr>
              <a:t>(CLICK) </a:t>
            </a:r>
            <a:r>
              <a:rPr lang="en" sz="1050">
                <a:solidFill>
                  <a:srgbClr val="333333"/>
                </a:solidFill>
                <a:latin typeface="Helvetica Neue"/>
                <a:ea typeface="Helvetica Neue"/>
                <a:cs typeface="Helvetica Neue"/>
                <a:sym typeface="Helvetica Neue"/>
              </a:rPr>
              <a:t>neural networks.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Some applications of decision trees have been used to predict heart disease, while neural networks have been used to predict macular degeneration, both which are age-related diseases.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We therefore used decision trees and neural networks in our analyses, which Darby will explain in more detail. </a:t>
            </a:r>
            <a:r>
              <a:rPr b="1" lang="en" sz="1050">
                <a:solidFill>
                  <a:srgbClr val="333333"/>
                </a:solidFill>
                <a:latin typeface="Helvetica Neue"/>
                <a:ea typeface="Helvetica Neue"/>
                <a:cs typeface="Helvetica Neue"/>
                <a:sym typeface="Helvetica Neue"/>
              </a:rPr>
              <a:t>(NEXT SLIDE)</a:t>
            </a:r>
            <a:r>
              <a:rPr lang="en" sz="1050">
                <a:solidFill>
                  <a:srgbClr val="333333"/>
                </a:solidFill>
                <a:latin typeface="Helvetica Neue"/>
                <a:ea typeface="Helvetica Neue"/>
                <a:cs typeface="Helvetica Neue"/>
                <a:sym typeface="Helvetica Neue"/>
              </a:rPr>
              <a:t>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Explain what has been done before in this space: </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b="1" i="1" lang="en" sz="1050">
                <a:solidFill>
                  <a:srgbClr val="333333"/>
                </a:solidFill>
                <a:latin typeface="Helvetica Neue"/>
                <a:ea typeface="Helvetica Neue"/>
                <a:cs typeface="Helvetica Neue"/>
                <a:sym typeface="Helvetica Neue"/>
              </a:rPr>
              <a:t>Decision Trees:</a:t>
            </a:r>
            <a:r>
              <a:rPr lang="en" sz="1050">
                <a:solidFill>
                  <a:srgbClr val="333333"/>
                </a:solidFill>
                <a:latin typeface="Helvetica Neue"/>
                <a:ea typeface="Helvetica Neue"/>
                <a:cs typeface="Helvetica Neue"/>
                <a:sym typeface="Helvetica Neue"/>
              </a:rPr>
              <a:t> </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Porgorelec et al. 2002. Decision Trees: An Overview and Their Use in Medicine</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Mythili et. al. 2013. A Heart Disease Prediction Model  using SVM-Decision Trees-Logistic Regression (SDL): “Most of the papers have implemented techniques such as SVM, neural networks, regression, decision trees, naïve Bayesian classifiers, etc. on multiple databases of patients from around the world.”</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Alageel et al. 2023. Using Machine Learning Algorithm as a Method for Improving Stroke Prediction.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b="1" i="1" lang="en" sz="1050">
                <a:solidFill>
                  <a:srgbClr val="333333"/>
                </a:solidFill>
                <a:latin typeface="Helvetica Neue"/>
                <a:ea typeface="Helvetica Neue"/>
                <a:cs typeface="Helvetica Neue"/>
                <a:sym typeface="Helvetica Neue"/>
              </a:rPr>
              <a:t>Deep Neural Networks:</a:t>
            </a:r>
            <a:r>
              <a:rPr lang="en" sz="1050">
                <a:solidFill>
                  <a:srgbClr val="333333"/>
                </a:solidFill>
                <a:latin typeface="Helvetica Neue"/>
                <a:ea typeface="Helvetica Neue"/>
                <a:cs typeface="Helvetica Neue"/>
                <a:sym typeface="Helvetica Neue"/>
              </a:rPr>
              <a:t> Grassman et al. 2018 A Deep Learning Algorithm for Prediction of Age-Related Eye Disease Study Severity Scale for Age-Related Macular Degeneration from Color Fundus Photography</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Describe your overall plan to approach your question:</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 Provide a summary of your results.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00471438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00471438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Darby</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When deciding our modeling approach, we started with our baseline. Due to the nature of the problem (diagnosing disease), most of the observations are class 0. We chose a baseline of simply predicting y = 0 which yields roughly 81% accuracy already. For the model choices, we opted for models that perform well for binary classification and models that were </a:t>
            </a:r>
            <a:r>
              <a:rPr lang="en" sz="1050">
                <a:solidFill>
                  <a:srgbClr val="333333"/>
                </a:solidFill>
                <a:latin typeface="Helvetica Neue"/>
                <a:ea typeface="Helvetica Neue"/>
                <a:cs typeface="Helvetica Neue"/>
                <a:sym typeface="Helvetica Neue"/>
              </a:rPr>
              <a:t>previously</a:t>
            </a:r>
            <a:r>
              <a:rPr lang="en" sz="1050">
                <a:solidFill>
                  <a:srgbClr val="333333"/>
                </a:solidFill>
                <a:latin typeface="Helvetica Neue"/>
                <a:ea typeface="Helvetica Neue"/>
                <a:cs typeface="Helvetica Neue"/>
                <a:sym typeface="Helvetica Neue"/>
              </a:rPr>
              <a:t> used in literature. Breaking it down into 2 categories, we </a:t>
            </a:r>
            <a:r>
              <a:rPr lang="en" sz="1050">
                <a:solidFill>
                  <a:srgbClr val="333333"/>
                </a:solidFill>
                <a:latin typeface="Helvetica Neue"/>
                <a:ea typeface="Helvetica Neue"/>
                <a:cs typeface="Helvetica Neue"/>
                <a:sym typeface="Helvetica Neue"/>
              </a:rPr>
              <a:t>focused on some decision trees and neural network architectures. With decision trees, we tried Random Forest and added complexity by trying XGBoost. For Neural networks, we started at the most basic with a simple perceptron, and progressed to logistic regression, then to multiplayer preceptron which is a type of feed-forward neural network.</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 Motivation: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Describe your overall plan to approach your question:</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Baseline: Always predict 0 (none of the age related conditions)</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Decision trees:</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Random forest </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XGBoost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Neural Networks</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Perceptron</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Multilayer perceptron</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More complexity</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More layers</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Hypertuning</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 Provide a summary of your results.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00471438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00471438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Bryan</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 Motivation: Provide a summary of your results.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We took it upon ourselves to each take a model and after many trials and tribulations here are the </a:t>
            </a:r>
            <a:r>
              <a:rPr b="1" lang="en" sz="1050">
                <a:solidFill>
                  <a:srgbClr val="333333"/>
                </a:solidFill>
                <a:latin typeface="Helvetica Neue"/>
                <a:ea typeface="Helvetica Neue"/>
                <a:cs typeface="Helvetica Neue"/>
                <a:sym typeface="Helvetica Neue"/>
              </a:rPr>
              <a:t>results based on the log loss and auprc score for each of the training, validation and test set that we utilized in our model.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b="1" lang="en" sz="1050">
                <a:solidFill>
                  <a:srgbClr val="333333"/>
                </a:solidFill>
                <a:latin typeface="Helvetica Neue"/>
                <a:ea typeface="Helvetica Neue"/>
                <a:cs typeface="Helvetica Neue"/>
                <a:sym typeface="Helvetica Neue"/>
              </a:rPr>
              <a:t>One noticeable thing about this result is our perceptron model as This particular model did not converge which we will talk about later.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Starting from left to right we can see that for the most part our most basic models on the left were not as performant as compared to the more complex models such as the multilayer perceptron.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As a caveat  and will  be a theme throughout this presentation is the idea of how to deal with an imbalance dataset. As a spoiler, we dealt with this in two fronts both from the data and also the model.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When taking into account both the AUPRC and Log Loss We can see that multilayer perceptron performed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Comparatively better relative to the other models that were overfitted aka the decision tree or had relatively high Log loss.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I will turn it over to Henry to talk more about our data.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5f36851e6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5f36851e6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Henry</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Data: Describe in detail the data that you are using, including the source(s) of the data and relevant statistics.</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Source: InVitro Cell Research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Full dataset shape is (617, 61):</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617 rows</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60 features:</a:t>
            </a:r>
            <a:endParaRPr sz="1050">
              <a:solidFill>
                <a:srgbClr val="333333"/>
              </a:solidFill>
              <a:latin typeface="Helvetica Neue"/>
              <a:ea typeface="Helvetica Neue"/>
              <a:cs typeface="Helvetica Neue"/>
              <a:sym typeface="Helvetica Neue"/>
            </a:endParaRPr>
          </a:p>
          <a:p>
            <a:pPr indent="-295275" lvl="2" marL="13716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56 health characteristics</a:t>
            </a:r>
            <a:endParaRPr sz="1050">
              <a:solidFill>
                <a:srgbClr val="333333"/>
              </a:solidFill>
              <a:latin typeface="Helvetica Neue"/>
              <a:ea typeface="Helvetica Neue"/>
              <a:cs typeface="Helvetica Neue"/>
              <a:sym typeface="Helvetica Neue"/>
            </a:endParaRPr>
          </a:p>
          <a:p>
            <a:pPr indent="-295275" lvl="2" marL="13716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3 experimental conditions</a:t>
            </a:r>
            <a:endParaRPr sz="1050">
              <a:solidFill>
                <a:srgbClr val="333333"/>
              </a:solidFill>
              <a:latin typeface="Helvetica Neue"/>
              <a:ea typeface="Helvetica Neue"/>
              <a:cs typeface="Helvetica Neue"/>
              <a:sym typeface="Helvetica Neue"/>
            </a:endParaRPr>
          </a:p>
          <a:p>
            <a:pPr indent="-295275" lvl="2" marL="13716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Date when data was collected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Labels: A binary target: </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1:one of the three conditions</a:t>
            </a:r>
            <a:endParaRPr sz="1050">
              <a:solidFill>
                <a:srgbClr val="333333"/>
              </a:solidFill>
              <a:latin typeface="Helvetica Neue"/>
              <a:ea typeface="Helvetica Neue"/>
              <a:cs typeface="Helvetica Neue"/>
              <a:sym typeface="Helvetica Neue"/>
            </a:endParaRPr>
          </a:p>
          <a:p>
            <a:pPr indent="-295275" lvl="1" marL="9144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0: indicates they have not.</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EDA: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Unbalanced data set</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Missing data</a:t>
            </a:r>
            <a:endParaRPr sz="1050">
              <a:solidFill>
                <a:srgbClr val="333333"/>
              </a:solidFill>
              <a:latin typeface="Helvetica Neue"/>
              <a:ea typeface="Helvetica Neue"/>
              <a:cs typeface="Helvetica Neue"/>
              <a:sym typeface="Helvetica Neue"/>
            </a:endParaRPr>
          </a:p>
          <a:p>
            <a:pPr indent="0" lvl="0" marL="45720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00471438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00471438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Juliana</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Thank you Henry. We used decision trees in three ways </a:t>
            </a:r>
            <a:r>
              <a:rPr b="1" lang="en" sz="1050">
                <a:solidFill>
                  <a:srgbClr val="333333"/>
                </a:solidFill>
                <a:latin typeface="Helvetica Neue"/>
                <a:ea typeface="Helvetica Neue"/>
                <a:cs typeface="Helvetica Neue"/>
                <a:sym typeface="Helvetica Neue"/>
              </a:rPr>
              <a:t>(CLICK)</a:t>
            </a:r>
            <a:endParaRPr b="1" sz="1050">
              <a:solidFill>
                <a:srgbClr val="333333"/>
              </a:solidFill>
              <a:latin typeface="Helvetica Neue"/>
              <a:ea typeface="Helvetica Neue"/>
              <a:cs typeface="Helvetica Neue"/>
              <a:sym typeface="Helvetica Neue"/>
            </a:endParaRPr>
          </a:p>
          <a:p>
            <a:pPr indent="-295275" lvl="0" marL="457200" rtl="0" algn="l">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First, we used them for feature selection. To do this, we ran a RandomForest Classifier, and selected the top 39 features with greatest mean decrease in impurity. </a:t>
            </a:r>
            <a:r>
              <a:rPr b="1" lang="en" sz="1050">
                <a:solidFill>
                  <a:srgbClr val="333333"/>
                </a:solidFill>
                <a:latin typeface="Helvetica Neue"/>
                <a:ea typeface="Helvetica Neue"/>
                <a:cs typeface="Helvetica Neue"/>
                <a:sym typeface="Helvetica Neue"/>
              </a:rPr>
              <a:t>(CLICK)</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We chose this number because a Principal Components Analysis showed that 39 of the 56 features contributed to 95% of the variance. </a:t>
            </a:r>
            <a:endParaRPr sz="1050">
              <a:solidFill>
                <a:srgbClr val="333333"/>
              </a:solidFill>
              <a:latin typeface="Helvetica Neue"/>
              <a:ea typeface="Helvetica Neue"/>
              <a:cs typeface="Helvetica Neue"/>
              <a:sym typeface="Helvetica Neue"/>
            </a:endParaRPr>
          </a:p>
          <a:p>
            <a:pPr indent="-295275" lvl="0" marL="457200" rtl="0" algn="l">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However, we noticed that some of these features we highly correlated </a:t>
            </a:r>
            <a:r>
              <a:rPr b="1" lang="en" sz="1050">
                <a:solidFill>
                  <a:srgbClr val="333333"/>
                </a:solidFill>
                <a:latin typeface="Helvetica Neue"/>
                <a:ea typeface="Helvetica Neue"/>
                <a:cs typeface="Helvetica Neue"/>
                <a:sym typeface="Helvetica Neue"/>
              </a:rPr>
              <a:t>(CLICK) </a:t>
            </a:r>
            <a:r>
              <a:rPr lang="en" sz="1050">
                <a:solidFill>
                  <a:srgbClr val="333333"/>
                </a:solidFill>
                <a:latin typeface="Helvetica Neue"/>
                <a:ea typeface="Helvetica Neue"/>
                <a:cs typeface="Helvetica Neue"/>
                <a:sym typeface="Helvetica Neue"/>
              </a:rPr>
              <a:t>so we excluded them from our feature selection.</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We used the final subset of </a:t>
            </a:r>
            <a:r>
              <a:rPr lang="en" sz="1050">
                <a:solidFill>
                  <a:srgbClr val="333333"/>
                </a:solidFill>
                <a:latin typeface="Helvetica Neue"/>
                <a:ea typeface="Helvetica Neue"/>
                <a:cs typeface="Helvetica Neue"/>
                <a:sym typeface="Helvetica Neue"/>
              </a:rPr>
              <a:t>features as input for our Neural Network Models. </a:t>
            </a:r>
            <a:r>
              <a:rPr b="1" lang="en" sz="1050">
                <a:solidFill>
                  <a:srgbClr val="333333"/>
                </a:solidFill>
                <a:latin typeface="Helvetica Neue"/>
                <a:ea typeface="Helvetica Neue"/>
                <a:cs typeface="Helvetica Neue"/>
                <a:sym typeface="Helvetica Neue"/>
              </a:rPr>
              <a:t>(NEXT SLIDE)</a:t>
            </a:r>
            <a:endParaRPr sz="1050">
              <a:solidFill>
                <a:srgbClr val="333333"/>
              </a:solidFill>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00471438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00471438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Juliana</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Second, we used PCA as input for our Random Forest with a k-fold cross-validation. Our results were not great, due to large overfitting</a:t>
            </a:r>
            <a:r>
              <a:rPr b="1" lang="en" sz="1050">
                <a:solidFill>
                  <a:srgbClr val="333333"/>
                </a:solidFill>
                <a:latin typeface="Helvetica Neue"/>
                <a:ea typeface="Helvetica Neue"/>
                <a:cs typeface="Helvetica Neue"/>
                <a:sym typeface="Helvetica Neue"/>
              </a:rPr>
              <a:t> (CLICK)</a:t>
            </a:r>
            <a:r>
              <a:rPr lang="en" sz="1050">
                <a:solidFill>
                  <a:srgbClr val="333333"/>
                </a:solidFill>
                <a:latin typeface="Helvetica Neue"/>
                <a:ea typeface="Helvetica Neue"/>
                <a:cs typeface="Helvetica Neue"/>
                <a:sym typeface="Helvetica Neue"/>
              </a:rPr>
              <a:t> and large amounts of false positives </a:t>
            </a:r>
            <a:r>
              <a:rPr lang="en" sz="1050">
                <a:solidFill>
                  <a:srgbClr val="333333"/>
                </a:solidFill>
                <a:latin typeface="Helvetica Neue"/>
                <a:ea typeface="Helvetica Neue"/>
                <a:cs typeface="Helvetica Neue"/>
                <a:sym typeface="Helvetica Neue"/>
              </a:rPr>
              <a:t> </a:t>
            </a:r>
            <a:r>
              <a:rPr b="1" lang="en" sz="1050">
                <a:solidFill>
                  <a:srgbClr val="333333"/>
                </a:solidFill>
                <a:latin typeface="Helvetica Neue"/>
                <a:ea typeface="Helvetica Neue"/>
                <a:cs typeface="Helvetica Neue"/>
                <a:sym typeface="Helvetica Neue"/>
              </a:rPr>
              <a:t>(CLICK)</a:t>
            </a:r>
            <a:r>
              <a:rPr lang="en" sz="1050">
                <a:solidFill>
                  <a:srgbClr val="333333"/>
                </a:solidFill>
                <a:latin typeface="Helvetica Neue"/>
                <a:ea typeface="Helvetica Neue"/>
                <a:cs typeface="Helvetica Neue"/>
                <a:sym typeface="Helvetica Neue"/>
              </a:rPr>
              <a:t> </a:t>
            </a:r>
            <a:r>
              <a:rPr lang="en" sz="1050">
                <a:solidFill>
                  <a:srgbClr val="333333"/>
                </a:solidFill>
                <a:latin typeface="Helvetica Neue"/>
                <a:ea typeface="Helvetica Neue"/>
                <a:cs typeface="Helvetica Neue"/>
                <a:sym typeface="Helvetica Neue"/>
              </a:rPr>
              <a:t>(probably due to how we handled class imbalance).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Now Bryan is going to tell you about the third way in which we used decision trees. </a:t>
            </a:r>
            <a:r>
              <a:rPr b="1" lang="en" sz="1050">
                <a:solidFill>
                  <a:srgbClr val="333333"/>
                </a:solidFill>
                <a:latin typeface="Helvetica Neue"/>
                <a:ea typeface="Helvetica Neue"/>
                <a:cs typeface="Helvetica Neue"/>
                <a:sym typeface="Helvetica Neue"/>
              </a:rPr>
              <a:t>(NEXT SLIDE)</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Random Forest: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1. Weighted RandomForest Classifier, with a 10-fold cross validation. </a:t>
            </a:r>
            <a:r>
              <a:rPr i="1" lang="en" sz="1050">
                <a:solidFill>
                  <a:srgbClr val="333333"/>
                </a:solidFill>
                <a:latin typeface="Helvetica Neue"/>
                <a:ea typeface="Helvetica Neue"/>
                <a:cs typeface="Helvetica Neue"/>
                <a:sym typeface="Helvetica Neue"/>
              </a:rPr>
              <a:t>Metrics: auprc and balanced log-loss. </a:t>
            </a:r>
            <a:r>
              <a:rPr lang="en" sz="1050">
                <a:solidFill>
                  <a:srgbClr val="333333"/>
                </a:solidFill>
                <a:latin typeface="Helvetica Neue"/>
                <a:ea typeface="Helvetica Neue"/>
                <a:cs typeface="Helvetica Neue"/>
                <a:sym typeface="Helvetica Neue"/>
              </a:rPr>
              <a:t>Best model: </a:t>
            </a:r>
            <a:r>
              <a:rPr lang="en" sz="900">
                <a:solidFill>
                  <a:srgbClr val="333333"/>
                </a:solidFill>
                <a:latin typeface="Courier New"/>
                <a:ea typeface="Courier New"/>
                <a:cs typeface="Courier New"/>
                <a:sym typeface="Courier New"/>
              </a:rPr>
              <a:t>RandomForestClassifier(class_weight={0: 2.9, 1: 0.6041666666666666}, criterion='entropy', max_depth=9, n_estimators=300, oob_score=True, random_state=42)</a:t>
            </a:r>
            <a:endParaRPr sz="1050">
              <a:solidFill>
                <a:srgbClr val="333333"/>
              </a:solidFill>
              <a:latin typeface="Helvetica Neue"/>
              <a:ea typeface="Helvetica Neue"/>
              <a:cs typeface="Helvetica Neue"/>
              <a:sym typeface="Helvetica Neue"/>
            </a:endParaRPr>
          </a:p>
          <a:p>
            <a:pPr indent="0" lvl="0" marL="0" rtl="0" algn="l">
              <a:lnSpc>
                <a:spcPct val="150000"/>
              </a:lnSpc>
              <a:spcBef>
                <a:spcPts val="80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||auprc|log_loss|</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|Train|1.00|0.00|</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|Validation|0.97|0.09|</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|Test|0.83|0.00|</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2. Downsampled RandomForest Classifier, with a 10-fold cross validation and feature reduction using PCA. </a:t>
            </a:r>
            <a:r>
              <a:rPr i="1" lang="en" sz="1050">
                <a:solidFill>
                  <a:srgbClr val="333333"/>
                </a:solidFill>
                <a:latin typeface="Helvetica Neue"/>
                <a:ea typeface="Helvetica Neue"/>
                <a:cs typeface="Helvetica Neue"/>
                <a:sym typeface="Helvetica Neue"/>
              </a:rPr>
              <a:t>Metrics: ROC_AUC and neg log-loss. </a:t>
            </a:r>
            <a:endParaRPr sz="1050">
              <a:solidFill>
                <a:srgbClr val="333333"/>
              </a:solidFill>
              <a:latin typeface="Helvetica Neue"/>
              <a:ea typeface="Helvetica Neue"/>
              <a:cs typeface="Helvetica Neue"/>
              <a:sym typeface="Helvetica Neue"/>
            </a:endParaRPr>
          </a:p>
          <a:p>
            <a:pPr indent="0" lvl="0" marL="0" rtl="0" algn="l">
              <a:lnSpc>
                <a:spcPct val="150000"/>
              </a:lnSpc>
              <a:spcBef>
                <a:spcPts val="80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||auprc|log_loss|</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|Train|1.00|0.15|</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|Validation|0.89|0.50|</a:t>
            </a:r>
            <a:endParaRPr sz="900">
              <a:solidFill>
                <a:srgbClr val="333333"/>
              </a:solidFill>
              <a:highlight>
                <a:srgbClr val="F5F5F5"/>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|Test|0.89|10.46|</a:t>
            </a:r>
            <a:endParaRPr sz="900">
              <a:solidFill>
                <a:srgbClr val="333333"/>
              </a:solidFill>
              <a:highlight>
                <a:srgbClr val="F5F5F5"/>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09eaa0ce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09eaa0c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Bryan</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As previously mentioned from our last presentation one of the pros about utilizing xgboost is the idea that there a ton of hypertuning capabilities.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In my </a:t>
            </a:r>
            <a:r>
              <a:rPr b="1" lang="en" sz="1050">
                <a:solidFill>
                  <a:srgbClr val="333333"/>
                </a:solidFill>
                <a:latin typeface="Helvetica Neue"/>
                <a:ea typeface="Helvetica Neue"/>
                <a:cs typeface="Helvetica Neue"/>
                <a:sym typeface="Helvetica Neue"/>
              </a:rPr>
              <a:t>experience</a:t>
            </a:r>
            <a:r>
              <a:rPr b="1" lang="en" sz="1050">
                <a:solidFill>
                  <a:srgbClr val="333333"/>
                </a:solidFill>
                <a:latin typeface="Helvetica Neue"/>
                <a:ea typeface="Helvetica Neue"/>
                <a:cs typeface="Helvetica Neue"/>
                <a:sym typeface="Helvetica Neue"/>
              </a:rPr>
              <a:t> this was a huge </a:t>
            </a:r>
            <a:r>
              <a:rPr b="1" lang="en" sz="1050">
                <a:solidFill>
                  <a:srgbClr val="333333"/>
                </a:solidFill>
                <a:latin typeface="Helvetica Neue"/>
                <a:ea typeface="Helvetica Neue"/>
                <a:cs typeface="Helvetica Neue"/>
                <a:sym typeface="Helvetica Neue"/>
              </a:rPr>
              <a:t>detriment</a:t>
            </a:r>
            <a:r>
              <a:rPr b="1" lang="en" sz="1050">
                <a:solidFill>
                  <a:srgbClr val="333333"/>
                </a:solidFill>
                <a:latin typeface="Helvetica Neue"/>
                <a:ea typeface="Helvetica Neue"/>
                <a:cs typeface="Helvetica Neue"/>
                <a:sym typeface="Helvetica Neue"/>
              </a:rPr>
              <a:t> to utilizing this model as a student. Upon inspecting and causally reading many different articles. I mainly </a:t>
            </a:r>
            <a:r>
              <a:rPr b="1" lang="en" sz="1050">
                <a:solidFill>
                  <a:srgbClr val="333333"/>
                </a:solidFill>
                <a:latin typeface="Helvetica Neue"/>
                <a:ea typeface="Helvetica Neue"/>
                <a:cs typeface="Helvetica Neue"/>
                <a:sym typeface="Helvetica Neue"/>
              </a:rPr>
              <a:t>focused</a:t>
            </a:r>
            <a:r>
              <a:rPr b="1" lang="en" sz="1050">
                <a:solidFill>
                  <a:srgbClr val="333333"/>
                </a:solidFill>
                <a:latin typeface="Helvetica Neue"/>
                <a:ea typeface="Helvetica Neue"/>
                <a:cs typeface="Helvetica Neue"/>
                <a:sym typeface="Helvetica Neue"/>
              </a:rPr>
              <a:t> my efforts on three main </a:t>
            </a:r>
            <a:r>
              <a:rPr b="1" lang="en" sz="1050">
                <a:solidFill>
                  <a:srgbClr val="333333"/>
                </a:solidFill>
                <a:latin typeface="Helvetica Neue"/>
                <a:ea typeface="Helvetica Neue"/>
                <a:cs typeface="Helvetica Neue"/>
                <a:sym typeface="Helvetica Neue"/>
              </a:rPr>
              <a:t>parameters</a:t>
            </a:r>
            <a:r>
              <a:rPr b="1" lang="en" sz="1050">
                <a:solidFill>
                  <a:srgbClr val="333333"/>
                </a:solidFill>
                <a:latin typeface="Helvetica Neue"/>
                <a:ea typeface="Helvetica Neue"/>
                <a:cs typeface="Helvetica Neue"/>
                <a:sym typeface="Helvetica Neue"/>
              </a:rPr>
              <a:t>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Learning rate</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Max depths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Max numbers of trees</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In tuning this particular model i found that I overfit the model most of the time and this was the best </a:t>
            </a:r>
            <a:r>
              <a:rPr b="1" lang="en" sz="1050">
                <a:solidFill>
                  <a:srgbClr val="333333"/>
                </a:solidFill>
                <a:latin typeface="Helvetica Neue"/>
                <a:ea typeface="Helvetica Neue"/>
                <a:cs typeface="Helvetica Neue"/>
                <a:sym typeface="Helvetica Neue"/>
              </a:rPr>
              <a:t>result</a:t>
            </a:r>
            <a:r>
              <a:rPr b="1" lang="en" sz="1050">
                <a:solidFill>
                  <a:srgbClr val="333333"/>
                </a:solidFill>
                <a:latin typeface="Helvetica Neue"/>
                <a:ea typeface="Helvetica Neue"/>
                <a:cs typeface="Helvetica Neue"/>
                <a:sym typeface="Helvetica Neue"/>
              </a:rPr>
              <a:t> that I could find.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The package is heavily documented but with the time </a:t>
            </a:r>
            <a:r>
              <a:rPr b="1" lang="en" sz="1050">
                <a:solidFill>
                  <a:srgbClr val="333333"/>
                </a:solidFill>
                <a:latin typeface="Helvetica Neue"/>
                <a:ea typeface="Helvetica Neue"/>
                <a:cs typeface="Helvetica Neue"/>
                <a:sym typeface="Helvetica Neue"/>
              </a:rPr>
              <a:t>allotted for this class it was difficult to read through every parameter and how they improved the model which why I focused on things that were related to what we learned in class that would be applicable to the model</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004714382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004714382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50">
                <a:solidFill>
                  <a:srgbClr val="333333"/>
                </a:solidFill>
                <a:latin typeface="Helvetica Neue"/>
                <a:ea typeface="Helvetica Neue"/>
                <a:cs typeface="Helvetica Neue"/>
                <a:sym typeface="Helvetica Neue"/>
              </a:rPr>
              <a:t>Darby</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b="1" lang="en" sz="1050">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b="1"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Moving on to the neural network architecture we tried, we started with the most basic, first “neural network”, the perceptron. The perceptron is only capable of binary classification, and </a:t>
            </a:r>
            <a:r>
              <a:rPr lang="en" sz="1050">
                <a:solidFill>
                  <a:srgbClr val="333333"/>
                </a:solidFill>
                <a:latin typeface="Helvetica Neue"/>
                <a:ea typeface="Helvetica Neue"/>
                <a:cs typeface="Helvetica Neue"/>
                <a:sym typeface="Helvetica Neue"/>
              </a:rPr>
              <a:t>outputs</a:t>
            </a:r>
            <a:r>
              <a:rPr lang="en" sz="1050">
                <a:solidFill>
                  <a:srgbClr val="333333"/>
                </a:solidFill>
                <a:latin typeface="Helvetica Neue"/>
                <a:ea typeface="Helvetica Neue"/>
                <a:cs typeface="Helvetica Neue"/>
                <a:sym typeface="Helvetica Neue"/>
              </a:rPr>
              <a:t> a prediction of -1 or 1. Based on whether the output is correct, we update the weights of the model to try to converge on some minimal number of misclassifications. The traditional perceptron won’t converge if the data is not linearly separable, and as you can see we still have a massive number of errors in this model – nearly ⅔ of the 184 observations were misclassified. </a:t>
            </a:r>
            <a:r>
              <a:rPr b="1" lang="en" sz="1050">
                <a:solidFill>
                  <a:srgbClr val="333333"/>
                </a:solidFill>
                <a:latin typeface="Helvetica Neue"/>
                <a:ea typeface="Helvetica Neue"/>
                <a:cs typeface="Helvetica Neue"/>
                <a:sym typeface="Helvetica Neue"/>
              </a:rPr>
              <a:t>Why? </a:t>
            </a:r>
            <a:r>
              <a:rPr lang="en" sz="1050">
                <a:solidFill>
                  <a:srgbClr val="333333"/>
                </a:solidFill>
                <a:latin typeface="Helvetica Neue"/>
                <a:ea typeface="Helvetica Neue"/>
                <a:cs typeface="Helvetica Neue"/>
                <a:sym typeface="Helvetica Neue"/>
              </a:rPr>
              <a:t>L</a:t>
            </a:r>
            <a:r>
              <a:rPr lang="en" sz="1050">
                <a:solidFill>
                  <a:srgbClr val="333333"/>
                </a:solidFill>
                <a:latin typeface="Helvetica Neue"/>
                <a:ea typeface="Helvetica Neue"/>
                <a:cs typeface="Helvetica Neue"/>
                <a:sym typeface="Helvetica Neue"/>
              </a:rPr>
              <a:t>ooking into the data (there are a number of bivariate plots on the right), it makes sense that the model didn’t converge because basically none of the parameters are linearly separable. You can see there is some more variation in the positive class (the turquoise dots) as compared to the negative class (the blue dots), but it will take more complexity to </a:t>
            </a:r>
            <a:r>
              <a:rPr lang="en" sz="1050">
                <a:solidFill>
                  <a:srgbClr val="333333"/>
                </a:solidFill>
                <a:latin typeface="Helvetica Neue"/>
                <a:ea typeface="Helvetica Neue"/>
                <a:cs typeface="Helvetica Neue"/>
                <a:sym typeface="Helvetica Neue"/>
              </a:rPr>
              <a:t>differentiate</a:t>
            </a:r>
            <a:r>
              <a:rPr lang="en" sz="1050">
                <a:solidFill>
                  <a:srgbClr val="333333"/>
                </a:solidFill>
                <a:latin typeface="Helvetica Neue"/>
                <a:ea typeface="Helvetica Neue"/>
                <a:cs typeface="Helvetica Neue"/>
                <a:sym typeface="Helvetica Neue"/>
              </a:rPr>
              <a:t> between them.</a:t>
            </a:r>
            <a:endParaRPr sz="1050">
              <a:solidFill>
                <a:srgbClr val="333333"/>
              </a:solidFill>
              <a:latin typeface="Helvetica Neue"/>
              <a:ea typeface="Helvetica Neue"/>
              <a:cs typeface="Helvetica Neue"/>
              <a:sym typeface="Helvetica Neue"/>
            </a:endParaRPr>
          </a:p>
          <a:p>
            <a:pPr indent="0" lvl="0" marL="0" rtl="0" algn="l">
              <a:lnSpc>
                <a:spcPct val="115000"/>
              </a:lnSpc>
              <a:spcBef>
                <a:spcPts val="800"/>
              </a:spcBef>
              <a:spcAft>
                <a:spcPts val="0"/>
              </a:spcAft>
              <a:buNone/>
            </a:pPr>
            <a:r>
              <a:t/>
            </a:r>
            <a:endParaRPr b="1" sz="1050">
              <a:solidFill>
                <a:srgbClr val="333333"/>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p:cSld name="TITLE_2">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0"/>
            <a:ext cx="9144003" cy="5143490"/>
          </a:xfrm>
          <a:prstGeom prst="rect">
            <a:avLst/>
          </a:prstGeom>
          <a:noFill/>
          <a:ln>
            <a:noFill/>
          </a:ln>
        </p:spPr>
      </p:pic>
      <p:sp>
        <p:nvSpPr>
          <p:cNvPr id="52" name="Google Shape;52;p13"/>
          <p:cNvSpPr txBox="1"/>
          <p:nvPr>
            <p:ph type="ctrTitle"/>
          </p:nvPr>
        </p:nvSpPr>
        <p:spPr>
          <a:xfrm>
            <a:off x="914400" y="914400"/>
            <a:ext cx="4862400" cy="1213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a:blip r:embed="rId3">
            <a:alphaModFix/>
          </a:blip>
          <a:stretch>
            <a:fillRect/>
          </a:stretch>
        </p:blipFill>
        <p:spPr>
          <a:xfrm>
            <a:off x="914400" y="4343400"/>
            <a:ext cx="1105252" cy="393600"/>
          </a:xfrm>
          <a:prstGeom prst="rect">
            <a:avLst/>
          </a:prstGeom>
          <a:noFill/>
          <a:ln>
            <a:noFill/>
          </a:ln>
        </p:spPr>
      </p:pic>
      <p:sp>
        <p:nvSpPr>
          <p:cNvPr id="55" name="Google Shape;55;p13"/>
          <p:cNvSpPr txBox="1"/>
          <p:nvPr>
            <p:ph idx="1" type="body"/>
          </p:nvPr>
        </p:nvSpPr>
        <p:spPr>
          <a:xfrm>
            <a:off x="914400" y="2331720"/>
            <a:ext cx="4799100" cy="1213800"/>
          </a:xfrm>
          <a:prstGeom prst="rect">
            <a:avLst/>
          </a:prstGeom>
        </p:spPr>
        <p:txBody>
          <a:bodyPr anchorCtr="0" anchor="t" bIns="91425" lIns="91425" spcFirstLastPara="1" rIns="91425" wrap="square" tIns="91425">
            <a:normAutofit/>
          </a:bodyPr>
          <a:lstStyle>
            <a:lvl1pPr indent="-381000" lvl="0" marL="4572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1pPr>
            <a:lvl2pPr indent="-381000" lvl="1" marL="9144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2pPr>
            <a:lvl3pPr indent="-381000" lvl="2" marL="13716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3pPr>
            <a:lvl4pPr indent="-381000" lvl="3" marL="18288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4pPr>
            <a:lvl5pPr indent="-381000" lvl="4" marL="2286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5pPr>
            <a:lvl6pPr indent="-381000" lvl="5" marL="27432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6pPr>
            <a:lvl7pPr indent="-381000" lvl="6" marL="32004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7pPr>
            <a:lvl8pPr indent="-381000" lvl="7" marL="36576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8pPr>
            <a:lvl9pPr indent="-381000" lvl="8" marL="41148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Title and body">
  <p:cSld name="TITLE_AND_BODY_2">
    <p:spTree>
      <p:nvGrpSpPr>
        <p:cNvPr id="56" name="Shape 56"/>
        <p:cNvGrpSpPr/>
        <p:nvPr/>
      </p:nvGrpSpPr>
      <p:grpSpPr>
        <a:xfrm>
          <a:off x="0" y="0"/>
          <a:ext cx="0" cy="0"/>
          <a:chOff x="0" y="0"/>
          <a:chExt cx="0" cy="0"/>
        </a:xfrm>
      </p:grpSpPr>
      <p:pic>
        <p:nvPicPr>
          <p:cNvPr id="57" name="Google Shape;57;p14"/>
          <p:cNvPicPr preferRelativeResize="0"/>
          <p:nvPr/>
        </p:nvPicPr>
        <p:blipFill>
          <a:blip r:embed="rId2">
            <a:alphaModFix/>
          </a:blip>
          <a:stretch>
            <a:fillRect/>
          </a:stretch>
        </p:blipFill>
        <p:spPr>
          <a:xfrm>
            <a:off x="0" y="0"/>
            <a:ext cx="9144003" cy="5143501"/>
          </a:xfrm>
          <a:prstGeom prst="rect">
            <a:avLst/>
          </a:prstGeom>
          <a:noFill/>
          <a:ln>
            <a:noFill/>
          </a:ln>
        </p:spPr>
      </p:pic>
      <p:sp>
        <p:nvSpPr>
          <p:cNvPr id="58" name="Google Shape;58;p14"/>
          <p:cNvSpPr txBox="1"/>
          <p:nvPr>
            <p:ph type="title"/>
          </p:nvPr>
        </p:nvSpPr>
        <p:spPr>
          <a:xfrm>
            <a:off x="914400" y="914400"/>
            <a:ext cx="4735800" cy="114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4"/>
          <p:cNvSpPr txBox="1"/>
          <p:nvPr>
            <p:ph idx="1" type="body"/>
          </p:nvPr>
        </p:nvSpPr>
        <p:spPr>
          <a:xfrm>
            <a:off x="914400" y="2286000"/>
            <a:ext cx="5491500" cy="23772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Title only">
  <p:cSld name="TITLE_AND_BODY_1">
    <p:spTree>
      <p:nvGrpSpPr>
        <p:cNvPr id="61" name="Shape 61"/>
        <p:cNvGrpSpPr/>
        <p:nvPr/>
      </p:nvGrpSpPr>
      <p:grpSpPr>
        <a:xfrm>
          <a:off x="0" y="0"/>
          <a:ext cx="0" cy="0"/>
          <a:chOff x="0" y="0"/>
          <a:chExt cx="0" cy="0"/>
        </a:xfrm>
      </p:grpSpPr>
      <p:pic>
        <p:nvPicPr>
          <p:cNvPr id="62" name="Google Shape;62;p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63" name="Google Shape;63;p15"/>
          <p:cNvSpPr txBox="1"/>
          <p:nvPr>
            <p:ph type="title"/>
          </p:nvPr>
        </p:nvSpPr>
        <p:spPr>
          <a:xfrm>
            <a:off x="914400" y="914400"/>
            <a:ext cx="4735800" cy="141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header">
  <p:cSld name="TITLE_1">
    <p:spTree>
      <p:nvGrpSpPr>
        <p:cNvPr id="65" name="Shape 65"/>
        <p:cNvGrpSpPr/>
        <p:nvPr/>
      </p:nvGrpSpPr>
      <p:grpSpPr>
        <a:xfrm>
          <a:off x="0" y="0"/>
          <a:ext cx="0" cy="0"/>
          <a:chOff x="0" y="0"/>
          <a:chExt cx="0" cy="0"/>
        </a:xfrm>
      </p:grpSpPr>
      <p:pic>
        <p:nvPicPr>
          <p:cNvPr id="66" name="Google Shape;66;p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67" name="Google Shape;67;p16"/>
          <p:cNvSpPr txBox="1"/>
          <p:nvPr>
            <p:ph type="ctrTitle"/>
          </p:nvPr>
        </p:nvSpPr>
        <p:spPr>
          <a:xfrm>
            <a:off x="914400" y="914400"/>
            <a:ext cx="4862400" cy="2318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16"/>
          <p:cNvPicPr preferRelativeResize="0"/>
          <p:nvPr/>
        </p:nvPicPr>
        <p:blipFill>
          <a:blip r:embed="rId3">
            <a:alphaModFix/>
          </a:blip>
          <a:stretch>
            <a:fillRect/>
          </a:stretch>
        </p:blipFill>
        <p:spPr>
          <a:xfrm>
            <a:off x="914400" y="4343400"/>
            <a:ext cx="1105252"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lank">
  <p:cSld name="BLANK_1">
    <p:spTree>
      <p:nvGrpSpPr>
        <p:cNvPr id="70" name="Shape 70"/>
        <p:cNvGrpSpPr/>
        <p:nvPr/>
      </p:nvGrpSpPr>
      <p:grpSpPr>
        <a:xfrm>
          <a:off x="0" y="0"/>
          <a:ext cx="0" cy="0"/>
          <a:chOff x="0" y="0"/>
          <a:chExt cx="0" cy="0"/>
        </a:xfrm>
      </p:grpSpPr>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1.png"/><Relationship Id="rId5" Type="http://schemas.openxmlformats.org/officeDocument/2006/relationships/image" Target="../media/image13.png"/><Relationship Id="rId6" Type="http://schemas.openxmlformats.org/officeDocument/2006/relationships/image" Target="../media/image28.png"/><Relationship Id="rId7"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5.jpg"/><Relationship Id="rId4" Type="http://schemas.openxmlformats.org/officeDocument/2006/relationships/image" Target="../media/image42.jp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5.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ctrTitle"/>
          </p:nvPr>
        </p:nvSpPr>
        <p:spPr>
          <a:xfrm>
            <a:off x="914400" y="914400"/>
            <a:ext cx="5130900" cy="12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Identifying Age-Related Conditions</a:t>
            </a:r>
            <a:endParaRPr sz="3100"/>
          </a:p>
        </p:txBody>
      </p:sp>
      <p:sp>
        <p:nvSpPr>
          <p:cNvPr id="77" name="Google Shape;77;p18"/>
          <p:cNvSpPr txBox="1"/>
          <p:nvPr>
            <p:ph idx="1" type="body"/>
          </p:nvPr>
        </p:nvSpPr>
        <p:spPr>
          <a:xfrm>
            <a:off x="914400" y="2331720"/>
            <a:ext cx="4799100" cy="12138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Host: Kaggle</a:t>
            </a:r>
            <a:br>
              <a:rPr lang="en"/>
            </a:br>
            <a:r>
              <a:rPr lang="en"/>
              <a:t>Stakeholder: InVitro Cell Research</a:t>
            </a:r>
            <a:endParaRPr/>
          </a:p>
        </p:txBody>
      </p:sp>
      <p:pic>
        <p:nvPicPr>
          <p:cNvPr id="78" name="Google Shape;78;p18"/>
          <p:cNvPicPr preferRelativeResize="0"/>
          <p:nvPr/>
        </p:nvPicPr>
        <p:blipFill>
          <a:blip r:embed="rId3">
            <a:alphaModFix/>
          </a:blip>
          <a:stretch>
            <a:fillRect/>
          </a:stretch>
        </p:blipFill>
        <p:spPr>
          <a:xfrm>
            <a:off x="739500" y="4318175"/>
            <a:ext cx="1472400" cy="449375"/>
          </a:xfrm>
          <a:prstGeom prst="rect">
            <a:avLst/>
          </a:prstGeom>
          <a:noFill/>
          <a:ln>
            <a:noFill/>
          </a:ln>
        </p:spPr>
      </p:pic>
      <p:pic>
        <p:nvPicPr>
          <p:cNvPr id="79" name="Google Shape;79;p18"/>
          <p:cNvPicPr preferRelativeResize="0"/>
          <p:nvPr/>
        </p:nvPicPr>
        <p:blipFill>
          <a:blip r:embed="rId4">
            <a:alphaModFix/>
          </a:blip>
          <a:stretch>
            <a:fillRect/>
          </a:stretch>
        </p:blipFill>
        <p:spPr>
          <a:xfrm>
            <a:off x="1037846" y="3549266"/>
            <a:ext cx="975191" cy="963897"/>
          </a:xfrm>
          <a:prstGeom prst="rect">
            <a:avLst/>
          </a:prstGeom>
          <a:noFill/>
          <a:ln>
            <a:noFill/>
          </a:ln>
        </p:spPr>
      </p:pic>
      <p:pic>
        <p:nvPicPr>
          <p:cNvPr id="80" name="Google Shape;80;p18"/>
          <p:cNvPicPr preferRelativeResize="0"/>
          <p:nvPr/>
        </p:nvPicPr>
        <p:blipFill>
          <a:blip r:embed="rId5">
            <a:alphaModFix/>
          </a:blip>
          <a:stretch>
            <a:fillRect/>
          </a:stretch>
        </p:blipFill>
        <p:spPr>
          <a:xfrm>
            <a:off x="2340778" y="3545526"/>
            <a:ext cx="975192" cy="971377"/>
          </a:xfrm>
          <a:prstGeom prst="rect">
            <a:avLst/>
          </a:prstGeom>
          <a:noFill/>
          <a:ln>
            <a:noFill/>
          </a:ln>
        </p:spPr>
      </p:pic>
      <p:pic>
        <p:nvPicPr>
          <p:cNvPr id="81" name="Google Shape;81;p18"/>
          <p:cNvPicPr preferRelativeResize="0"/>
          <p:nvPr/>
        </p:nvPicPr>
        <p:blipFill>
          <a:blip r:embed="rId6">
            <a:alphaModFix/>
          </a:blip>
          <a:stretch>
            <a:fillRect/>
          </a:stretch>
        </p:blipFill>
        <p:spPr>
          <a:xfrm>
            <a:off x="3643722" y="3547360"/>
            <a:ext cx="975192" cy="967710"/>
          </a:xfrm>
          <a:prstGeom prst="rect">
            <a:avLst/>
          </a:prstGeom>
          <a:noFill/>
          <a:ln>
            <a:noFill/>
          </a:ln>
        </p:spPr>
      </p:pic>
      <p:pic>
        <p:nvPicPr>
          <p:cNvPr id="82" name="Google Shape;82;p18"/>
          <p:cNvPicPr preferRelativeResize="0"/>
          <p:nvPr/>
        </p:nvPicPr>
        <p:blipFill>
          <a:blip r:embed="rId7">
            <a:alphaModFix/>
          </a:blip>
          <a:stretch>
            <a:fillRect/>
          </a:stretch>
        </p:blipFill>
        <p:spPr>
          <a:xfrm>
            <a:off x="4946666" y="3558760"/>
            <a:ext cx="975193" cy="9825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7"/>
          <p:cNvPicPr preferRelativeResize="0"/>
          <p:nvPr/>
        </p:nvPicPr>
        <p:blipFill>
          <a:blip r:embed="rId3">
            <a:alphaModFix/>
          </a:blip>
          <a:stretch>
            <a:fillRect/>
          </a:stretch>
        </p:blipFill>
        <p:spPr>
          <a:xfrm>
            <a:off x="382125" y="2330001"/>
            <a:ext cx="8379750" cy="2545025"/>
          </a:xfrm>
          <a:prstGeom prst="rect">
            <a:avLst/>
          </a:prstGeom>
          <a:noFill/>
          <a:ln>
            <a:noFill/>
          </a:ln>
        </p:spPr>
      </p:pic>
      <p:sp>
        <p:nvSpPr>
          <p:cNvPr id="215" name="Google Shape;215;p27"/>
          <p:cNvSpPr/>
          <p:nvPr/>
        </p:nvSpPr>
        <p:spPr>
          <a:xfrm>
            <a:off x="5864100" y="1188050"/>
            <a:ext cx="2791500" cy="408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217" name="Google Shape;217;p27"/>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218" name="Google Shape;218;p27"/>
          <p:cNvSpPr/>
          <p:nvPr/>
        </p:nvSpPr>
        <p:spPr>
          <a:xfrm>
            <a:off x="22515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219" name="Google Shape;219;p27"/>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220" name="Google Shape;220;p27"/>
          <p:cNvSpPr/>
          <p:nvPr/>
        </p:nvSpPr>
        <p:spPr>
          <a:xfrm>
            <a:off x="40578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221" name="Google Shape;221;p27"/>
          <p:cNvGrpSpPr/>
          <p:nvPr/>
        </p:nvGrpSpPr>
        <p:grpSpPr>
          <a:xfrm>
            <a:off x="445200" y="1781300"/>
            <a:ext cx="8253651" cy="548700"/>
            <a:chOff x="445200" y="1781300"/>
            <a:chExt cx="8253651" cy="548700"/>
          </a:xfrm>
        </p:grpSpPr>
        <p:sp>
          <p:nvSpPr>
            <p:cNvPr id="222" name="Google Shape;222;p27"/>
            <p:cNvSpPr/>
            <p:nvPr/>
          </p:nvSpPr>
          <p:spPr>
            <a:xfrm>
              <a:off x="445200" y="1781300"/>
              <a:ext cx="26655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Perceptron</a:t>
              </a:r>
              <a:endParaRPr b="1">
                <a:solidFill>
                  <a:srgbClr val="F8F8F8"/>
                </a:solidFill>
                <a:latin typeface="Open Sans"/>
                <a:ea typeface="Open Sans"/>
                <a:cs typeface="Open Sans"/>
                <a:sym typeface="Open Sans"/>
              </a:endParaRPr>
            </a:p>
          </p:txBody>
        </p:sp>
        <p:sp>
          <p:nvSpPr>
            <p:cNvPr id="223" name="Google Shape;223;p27"/>
            <p:cNvSpPr/>
            <p:nvPr/>
          </p:nvSpPr>
          <p:spPr>
            <a:xfrm>
              <a:off x="3239275" y="1784600"/>
              <a:ext cx="26655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Logistic regression</a:t>
              </a:r>
              <a:endParaRPr b="1">
                <a:latin typeface="Open Sans"/>
                <a:ea typeface="Open Sans"/>
                <a:cs typeface="Open Sans"/>
                <a:sym typeface="Open Sans"/>
              </a:endParaRPr>
            </a:p>
          </p:txBody>
        </p:sp>
        <p:sp>
          <p:nvSpPr>
            <p:cNvPr id="224" name="Google Shape;224;p27"/>
            <p:cNvSpPr/>
            <p:nvPr/>
          </p:nvSpPr>
          <p:spPr>
            <a:xfrm>
              <a:off x="6033351" y="1781300"/>
              <a:ext cx="26655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Multilayer perceptron</a:t>
              </a:r>
              <a:endParaRPr b="1">
                <a:latin typeface="Open Sans"/>
                <a:ea typeface="Open Sans"/>
                <a:cs typeface="Open Sans"/>
                <a:sym typeface="Open Sans"/>
              </a:endParaRPr>
            </a:p>
          </p:txBody>
        </p:sp>
      </p:grpSp>
      <p:sp>
        <p:nvSpPr>
          <p:cNvPr id="225" name="Google Shape;225;p27"/>
          <p:cNvSpPr txBox="1"/>
          <p:nvPr/>
        </p:nvSpPr>
        <p:spPr>
          <a:xfrm>
            <a:off x="3645675" y="3956050"/>
            <a:ext cx="15312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latin typeface="Open Sans"/>
                <a:ea typeface="Open Sans"/>
                <a:cs typeface="Open Sans"/>
                <a:sym typeface="Open Sans"/>
              </a:rPr>
              <a:t>val_aucprc = </a:t>
            </a:r>
            <a:r>
              <a:rPr lang="en" sz="900">
                <a:solidFill>
                  <a:schemeClr val="dk1"/>
                </a:solidFill>
                <a:latin typeface="Open Sans"/>
                <a:ea typeface="Open Sans"/>
                <a:cs typeface="Open Sans"/>
                <a:sym typeface="Open Sans"/>
              </a:rPr>
              <a:t>0.7259</a:t>
            </a:r>
            <a:endParaRPr sz="1000"/>
          </a:p>
        </p:txBody>
      </p:sp>
      <p:sp>
        <p:nvSpPr>
          <p:cNvPr id="226" name="Google Shape;226;p27"/>
          <p:cNvSpPr txBox="1"/>
          <p:nvPr/>
        </p:nvSpPr>
        <p:spPr>
          <a:xfrm>
            <a:off x="1684075" y="3956050"/>
            <a:ext cx="15312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latin typeface="Open Sans"/>
                <a:ea typeface="Open Sans"/>
                <a:cs typeface="Open Sans"/>
                <a:sym typeface="Open Sans"/>
              </a:rPr>
              <a:t>v</a:t>
            </a:r>
            <a:r>
              <a:rPr lang="en" sz="900">
                <a:solidFill>
                  <a:schemeClr val="dk1"/>
                </a:solidFill>
                <a:latin typeface="Open Sans"/>
                <a:ea typeface="Open Sans"/>
                <a:cs typeface="Open Sans"/>
                <a:sym typeface="Open Sans"/>
              </a:rPr>
              <a:t>al_loss = 0.4899</a:t>
            </a:r>
            <a:endParaRPr sz="1000"/>
          </a:p>
        </p:txBody>
      </p:sp>
      <p:pic>
        <p:nvPicPr>
          <p:cNvPr id="227" name="Google Shape;227;p27"/>
          <p:cNvPicPr preferRelativeResize="0"/>
          <p:nvPr/>
        </p:nvPicPr>
        <p:blipFill>
          <a:blip r:embed="rId4">
            <a:alphaModFix/>
          </a:blip>
          <a:stretch>
            <a:fillRect/>
          </a:stretch>
        </p:blipFill>
        <p:spPr>
          <a:xfrm>
            <a:off x="6110047" y="2497350"/>
            <a:ext cx="2708374" cy="2104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233" name="Google Shape;233;p28"/>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234" name="Google Shape;234;p28"/>
          <p:cNvSpPr/>
          <p:nvPr/>
        </p:nvSpPr>
        <p:spPr>
          <a:xfrm>
            <a:off x="22515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235" name="Google Shape;235;p28"/>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236" name="Google Shape;236;p28"/>
          <p:cNvSpPr/>
          <p:nvPr/>
        </p:nvSpPr>
        <p:spPr>
          <a:xfrm>
            <a:off x="40578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237" name="Google Shape;237;p28"/>
          <p:cNvGrpSpPr/>
          <p:nvPr/>
        </p:nvGrpSpPr>
        <p:grpSpPr>
          <a:xfrm>
            <a:off x="445200" y="1781300"/>
            <a:ext cx="8253651" cy="548700"/>
            <a:chOff x="445200" y="1781300"/>
            <a:chExt cx="8253651" cy="548700"/>
          </a:xfrm>
        </p:grpSpPr>
        <p:sp>
          <p:nvSpPr>
            <p:cNvPr id="238" name="Google Shape;238;p28"/>
            <p:cNvSpPr/>
            <p:nvPr/>
          </p:nvSpPr>
          <p:spPr>
            <a:xfrm>
              <a:off x="445200" y="1781300"/>
              <a:ext cx="26655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Perceptron</a:t>
              </a:r>
              <a:endParaRPr b="1">
                <a:solidFill>
                  <a:srgbClr val="F8F8F8"/>
                </a:solidFill>
                <a:latin typeface="Open Sans"/>
                <a:ea typeface="Open Sans"/>
                <a:cs typeface="Open Sans"/>
                <a:sym typeface="Open Sans"/>
              </a:endParaRPr>
            </a:p>
          </p:txBody>
        </p:sp>
        <p:sp>
          <p:nvSpPr>
            <p:cNvPr id="239" name="Google Shape;239;p28"/>
            <p:cNvSpPr/>
            <p:nvPr/>
          </p:nvSpPr>
          <p:spPr>
            <a:xfrm>
              <a:off x="3239275" y="1784600"/>
              <a:ext cx="26655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Logistic regression</a:t>
              </a:r>
              <a:endParaRPr b="1">
                <a:latin typeface="Open Sans"/>
                <a:ea typeface="Open Sans"/>
                <a:cs typeface="Open Sans"/>
                <a:sym typeface="Open Sans"/>
              </a:endParaRPr>
            </a:p>
          </p:txBody>
        </p:sp>
        <p:sp>
          <p:nvSpPr>
            <p:cNvPr id="240" name="Google Shape;240;p28"/>
            <p:cNvSpPr/>
            <p:nvPr/>
          </p:nvSpPr>
          <p:spPr>
            <a:xfrm>
              <a:off x="6033351" y="1781300"/>
              <a:ext cx="2665500" cy="5487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Multilayer perceptron</a:t>
              </a:r>
              <a:endParaRPr b="1">
                <a:latin typeface="Open Sans"/>
                <a:ea typeface="Open Sans"/>
                <a:cs typeface="Open Sans"/>
                <a:sym typeface="Open Sans"/>
              </a:endParaRPr>
            </a:p>
          </p:txBody>
        </p:sp>
      </p:grpSp>
      <p:grpSp>
        <p:nvGrpSpPr>
          <p:cNvPr id="241" name="Google Shape;241;p28"/>
          <p:cNvGrpSpPr/>
          <p:nvPr/>
        </p:nvGrpSpPr>
        <p:grpSpPr>
          <a:xfrm>
            <a:off x="134044" y="2695366"/>
            <a:ext cx="4748332" cy="1856690"/>
            <a:chOff x="395475" y="2407650"/>
            <a:chExt cx="6108751" cy="2392950"/>
          </a:xfrm>
        </p:grpSpPr>
        <p:pic>
          <p:nvPicPr>
            <p:cNvPr id="242" name="Google Shape;242;p28"/>
            <p:cNvPicPr preferRelativeResize="0"/>
            <p:nvPr/>
          </p:nvPicPr>
          <p:blipFill>
            <a:blip r:embed="rId3">
              <a:alphaModFix/>
            </a:blip>
            <a:stretch>
              <a:fillRect/>
            </a:stretch>
          </p:blipFill>
          <p:spPr>
            <a:xfrm>
              <a:off x="3529713" y="2454755"/>
              <a:ext cx="2974513" cy="2345845"/>
            </a:xfrm>
            <a:prstGeom prst="rect">
              <a:avLst/>
            </a:prstGeom>
            <a:noFill/>
            <a:ln>
              <a:noFill/>
            </a:ln>
          </p:spPr>
        </p:pic>
        <p:pic>
          <p:nvPicPr>
            <p:cNvPr id="243" name="Google Shape;243;p28"/>
            <p:cNvPicPr preferRelativeResize="0"/>
            <p:nvPr/>
          </p:nvPicPr>
          <p:blipFill>
            <a:blip r:embed="rId4">
              <a:alphaModFix/>
            </a:blip>
            <a:stretch>
              <a:fillRect/>
            </a:stretch>
          </p:blipFill>
          <p:spPr>
            <a:xfrm>
              <a:off x="395475" y="2407650"/>
              <a:ext cx="2965950" cy="2345846"/>
            </a:xfrm>
            <a:prstGeom prst="rect">
              <a:avLst/>
            </a:prstGeom>
            <a:noFill/>
            <a:ln>
              <a:noFill/>
            </a:ln>
          </p:spPr>
        </p:pic>
      </p:grpSp>
      <p:pic>
        <p:nvPicPr>
          <p:cNvPr id="244" name="Google Shape;244;p28"/>
          <p:cNvPicPr preferRelativeResize="0"/>
          <p:nvPr/>
        </p:nvPicPr>
        <p:blipFill>
          <a:blip r:embed="rId5">
            <a:alphaModFix/>
          </a:blip>
          <a:stretch>
            <a:fillRect/>
          </a:stretch>
        </p:blipFill>
        <p:spPr>
          <a:xfrm>
            <a:off x="4882375" y="2965950"/>
            <a:ext cx="4121149" cy="1318025"/>
          </a:xfrm>
          <a:prstGeom prst="rect">
            <a:avLst/>
          </a:prstGeom>
          <a:noFill/>
          <a:ln cap="flat" cmpd="sng" w="9525">
            <a:solidFill>
              <a:srgbClr val="1A356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Experiments</a:t>
            </a:r>
            <a:endParaRPr/>
          </a:p>
        </p:txBody>
      </p:sp>
      <p:sp>
        <p:nvSpPr>
          <p:cNvPr id="250" name="Google Shape;250;p29"/>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251" name="Google Shape;251;p29"/>
          <p:cNvSpPr/>
          <p:nvPr/>
        </p:nvSpPr>
        <p:spPr>
          <a:xfrm>
            <a:off x="22515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252" name="Google Shape;252;p29"/>
          <p:cNvSpPr/>
          <p:nvPr/>
        </p:nvSpPr>
        <p:spPr>
          <a:xfrm>
            <a:off x="5864100" y="1011450"/>
            <a:ext cx="2834700" cy="5487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253" name="Google Shape;253;p29"/>
          <p:cNvSpPr/>
          <p:nvPr/>
        </p:nvSpPr>
        <p:spPr>
          <a:xfrm>
            <a:off x="40578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pic>
        <p:nvPicPr>
          <p:cNvPr id="254" name="Google Shape;254;p29"/>
          <p:cNvPicPr preferRelativeResize="0"/>
          <p:nvPr/>
        </p:nvPicPr>
        <p:blipFill>
          <a:blip r:embed="rId3">
            <a:alphaModFix/>
          </a:blip>
          <a:stretch>
            <a:fillRect/>
          </a:stretch>
        </p:blipFill>
        <p:spPr>
          <a:xfrm>
            <a:off x="395475" y="2213800"/>
            <a:ext cx="8303326" cy="18099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914400" y="508325"/>
            <a:ext cx="47358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60" name="Google Shape;260;p30"/>
          <p:cNvSpPr txBox="1"/>
          <p:nvPr>
            <p:ph idx="1" type="body"/>
          </p:nvPr>
        </p:nvSpPr>
        <p:spPr>
          <a:xfrm>
            <a:off x="914400" y="1341450"/>
            <a:ext cx="6563400" cy="3433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Best model: </a:t>
            </a:r>
            <a:endParaRPr/>
          </a:p>
          <a:p>
            <a:pPr indent="-307975" lvl="0" marL="457200" rtl="0" algn="l">
              <a:spcBef>
                <a:spcPts val="1200"/>
              </a:spcBef>
              <a:spcAft>
                <a:spcPts val="0"/>
              </a:spcAft>
              <a:buSzPct val="100000"/>
              <a:buChar char="-"/>
            </a:pPr>
            <a:r>
              <a:rPr lang="en"/>
              <a:t>Multilayer perceptron</a:t>
            </a:r>
            <a:endParaRPr/>
          </a:p>
          <a:p>
            <a:pPr indent="0" lvl="0" marL="0" rtl="0" algn="l">
              <a:spcBef>
                <a:spcPts val="1200"/>
              </a:spcBef>
              <a:spcAft>
                <a:spcPts val="0"/>
              </a:spcAft>
              <a:buNone/>
            </a:pPr>
            <a:r>
              <a:rPr lang="en"/>
              <a:t>Limitations:</a:t>
            </a:r>
            <a:endParaRPr/>
          </a:p>
          <a:p>
            <a:pPr indent="-307975" lvl="0" marL="457200" rtl="0" algn="l">
              <a:spcBef>
                <a:spcPts val="1200"/>
              </a:spcBef>
              <a:spcAft>
                <a:spcPts val="0"/>
              </a:spcAft>
              <a:buSzPct val="100000"/>
              <a:buChar char="-"/>
            </a:pPr>
            <a:r>
              <a:rPr lang="en"/>
              <a:t>Class imbalance</a:t>
            </a:r>
            <a:endParaRPr/>
          </a:p>
          <a:p>
            <a:pPr indent="-307975" lvl="0" marL="457200" rtl="0" algn="l">
              <a:spcBef>
                <a:spcPts val="0"/>
              </a:spcBef>
              <a:spcAft>
                <a:spcPts val="0"/>
              </a:spcAft>
              <a:buSzPct val="100000"/>
              <a:buChar char="-"/>
            </a:pPr>
            <a:r>
              <a:rPr lang="en"/>
              <a:t>Possible data leakage, due to downsampling techniques  </a:t>
            </a:r>
            <a:endParaRPr/>
          </a:p>
          <a:p>
            <a:pPr indent="-307975" lvl="0" marL="457200" rtl="0" algn="l">
              <a:spcBef>
                <a:spcPts val="0"/>
              </a:spcBef>
              <a:spcAft>
                <a:spcPts val="0"/>
              </a:spcAft>
              <a:buSzPct val="100000"/>
              <a:buChar char="-"/>
            </a:pPr>
            <a:r>
              <a:rPr lang="en"/>
              <a:t>Sample sample size</a:t>
            </a:r>
            <a:endParaRPr/>
          </a:p>
          <a:p>
            <a:pPr indent="0" lvl="0" marL="0" rtl="0" algn="l">
              <a:spcBef>
                <a:spcPts val="1200"/>
              </a:spcBef>
              <a:spcAft>
                <a:spcPts val="0"/>
              </a:spcAft>
              <a:buNone/>
            </a:pPr>
            <a:r>
              <a:rPr lang="en"/>
              <a:t>Fairness: </a:t>
            </a:r>
            <a:endParaRPr/>
          </a:p>
          <a:p>
            <a:pPr indent="-307975" lvl="0" marL="457200" rtl="0" algn="l">
              <a:spcBef>
                <a:spcPts val="1200"/>
              </a:spcBef>
              <a:spcAft>
                <a:spcPts val="0"/>
              </a:spcAft>
              <a:buSzPct val="100000"/>
              <a:buChar char="-"/>
            </a:pPr>
            <a:r>
              <a:rPr lang="en"/>
              <a:t>Anonymous dataset </a:t>
            </a:r>
            <a:endParaRPr/>
          </a:p>
          <a:p>
            <a:pPr indent="-307975" lvl="0" marL="457200" rtl="0" algn="l">
              <a:spcBef>
                <a:spcPts val="0"/>
              </a:spcBef>
              <a:spcAft>
                <a:spcPts val="0"/>
              </a:spcAft>
              <a:buSzPct val="100000"/>
              <a:buChar char="-"/>
            </a:pPr>
            <a:r>
              <a:rPr lang="en"/>
              <a:t>Men vs.women because of age-related diseases could bias results</a:t>
            </a:r>
            <a:endParaRPr/>
          </a:p>
          <a:p>
            <a:pPr indent="0" lvl="0" marL="0" rtl="0" algn="l">
              <a:spcBef>
                <a:spcPts val="1200"/>
              </a:spcBef>
              <a:spcAft>
                <a:spcPts val="0"/>
              </a:spcAft>
              <a:buNone/>
            </a:pPr>
            <a:r>
              <a:rPr lang="en"/>
              <a:t>Future: </a:t>
            </a:r>
            <a:endParaRPr/>
          </a:p>
          <a:p>
            <a:pPr indent="-307975" lvl="0" marL="457200" rtl="0" algn="l">
              <a:spcBef>
                <a:spcPts val="1200"/>
              </a:spcBef>
              <a:spcAft>
                <a:spcPts val="0"/>
              </a:spcAft>
              <a:buSzPct val="100000"/>
              <a:buChar char="-"/>
            </a:pPr>
            <a:r>
              <a:rPr lang="en"/>
              <a:t>Ensemble learning with metadata to predict classes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ctrTitle"/>
          </p:nvPr>
        </p:nvSpPr>
        <p:spPr>
          <a:xfrm>
            <a:off x="1147125" y="1249575"/>
            <a:ext cx="4735800" cy="29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chemeClr val="lt1"/>
                </a:solidFill>
                <a:latin typeface="Open Sans ExtraBold"/>
                <a:ea typeface="Open Sans ExtraBold"/>
                <a:cs typeface="Open Sans ExtraBold"/>
                <a:sym typeface="Open Sans ExtraBold"/>
              </a:rPr>
              <a:t>Thank you! </a:t>
            </a:r>
            <a:endParaRPr sz="3000">
              <a:solidFill>
                <a:schemeClr val="lt1"/>
              </a:solidFill>
              <a:latin typeface="Open Sans ExtraBold"/>
              <a:ea typeface="Open Sans ExtraBold"/>
              <a:cs typeface="Open Sans ExtraBold"/>
              <a:sym typeface="Open Sans ExtraBold"/>
            </a:endParaRPr>
          </a:p>
          <a:p>
            <a:pPr indent="0" lvl="0" marL="0" rtl="0" algn="l">
              <a:spcBef>
                <a:spcPts val="0"/>
              </a:spcBef>
              <a:spcAft>
                <a:spcPts val="0"/>
              </a:spcAft>
              <a:buNone/>
            </a:pPr>
            <a:r>
              <a:t/>
            </a:r>
            <a:endParaRPr sz="2400">
              <a:solidFill>
                <a:schemeClr val="lt1"/>
              </a:solidFill>
              <a:latin typeface="Open Sans ExtraBold"/>
              <a:ea typeface="Open Sans ExtraBold"/>
              <a:cs typeface="Open Sans ExtraBold"/>
              <a:sym typeface="Open Sans ExtraBold"/>
            </a:endParaRPr>
          </a:p>
          <a:p>
            <a:pPr indent="0" lvl="0" marL="0" rtl="0" algn="l">
              <a:spcBef>
                <a:spcPts val="0"/>
              </a:spcBef>
              <a:spcAft>
                <a:spcPts val="0"/>
              </a:spcAft>
              <a:buNone/>
            </a:pPr>
            <a:r>
              <a:t/>
            </a:r>
            <a:endParaRPr sz="2400">
              <a:solidFill>
                <a:schemeClr val="lt1"/>
              </a:solidFill>
              <a:latin typeface="Open Sans"/>
              <a:ea typeface="Open Sans"/>
              <a:cs typeface="Open Sans"/>
              <a:sym typeface="Open Sans"/>
            </a:endParaRPr>
          </a:p>
          <a:p>
            <a:pPr indent="0" lvl="0" marL="0" rtl="0" algn="l">
              <a:spcBef>
                <a:spcPts val="0"/>
              </a:spcBef>
              <a:spcAft>
                <a:spcPts val="0"/>
              </a:spcAft>
              <a:buNone/>
            </a:pPr>
            <a:r>
              <a:rPr lang="en" sz="2400">
                <a:solidFill>
                  <a:schemeClr val="lt1"/>
                </a:solidFill>
                <a:latin typeface="Open Sans"/>
                <a:ea typeface="Open Sans"/>
                <a:cs typeface="Open Sans"/>
                <a:sym typeface="Open Sans"/>
              </a:rPr>
              <a:t>Questions?</a:t>
            </a:r>
            <a:endParaRPr sz="2400">
              <a:solidFill>
                <a:schemeClr val="lt1"/>
              </a:solidFill>
              <a:latin typeface="Open Sans"/>
              <a:ea typeface="Open Sans"/>
              <a:cs typeface="Open Sans"/>
              <a:sym typeface="Open Sans"/>
            </a:endParaRPr>
          </a:p>
        </p:txBody>
      </p:sp>
      <p:pic>
        <p:nvPicPr>
          <p:cNvPr id="266" name="Google Shape;266;p31"/>
          <p:cNvPicPr preferRelativeResize="0"/>
          <p:nvPr/>
        </p:nvPicPr>
        <p:blipFill>
          <a:blip r:embed="rId3">
            <a:alphaModFix/>
          </a:blip>
          <a:stretch>
            <a:fillRect/>
          </a:stretch>
        </p:blipFill>
        <p:spPr>
          <a:xfrm>
            <a:off x="4066400" y="1501875"/>
            <a:ext cx="2956278" cy="19732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ph type="title"/>
          </p:nvPr>
        </p:nvSpPr>
        <p:spPr>
          <a:xfrm>
            <a:off x="418200" y="173625"/>
            <a:ext cx="47358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Contributions</a:t>
            </a:r>
            <a:endParaRPr/>
          </a:p>
        </p:txBody>
      </p:sp>
      <p:graphicFrame>
        <p:nvGraphicFramePr>
          <p:cNvPr id="272" name="Google Shape;272;p32"/>
          <p:cNvGraphicFramePr/>
          <p:nvPr/>
        </p:nvGraphicFramePr>
        <p:xfrm>
          <a:off x="154575" y="849825"/>
          <a:ext cx="3000000" cy="3000000"/>
        </p:xfrm>
        <a:graphic>
          <a:graphicData uri="http://schemas.openxmlformats.org/drawingml/2006/table">
            <a:tbl>
              <a:tblPr>
                <a:noFill/>
                <a:tableStyleId>{5AF41D36-14E9-4691-8A7E-910FE955A596}</a:tableStyleId>
              </a:tblPr>
              <a:tblGrid>
                <a:gridCol w="600175"/>
                <a:gridCol w="1352175"/>
                <a:gridCol w="3277175"/>
                <a:gridCol w="1713150"/>
                <a:gridCol w="1146225"/>
                <a:gridCol w="745950"/>
              </a:tblGrid>
              <a:tr h="381000">
                <a:tc>
                  <a:txBody>
                    <a:bodyPr/>
                    <a:lstStyle/>
                    <a:p>
                      <a:pPr indent="0" lvl="0" marL="0" rtl="0" algn="l">
                        <a:spcBef>
                          <a:spcPts val="0"/>
                        </a:spcBef>
                        <a:spcAft>
                          <a:spcPts val="0"/>
                        </a:spcAft>
                        <a:buNone/>
                      </a:pPr>
                      <a:r>
                        <a:t/>
                      </a:r>
                      <a:endParaRPr sz="8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1A3561"/>
                          </a:solidFill>
                          <a:latin typeface="Open Sans"/>
                          <a:ea typeface="Open Sans"/>
                          <a:cs typeface="Open Sans"/>
                          <a:sym typeface="Open Sans"/>
                        </a:rPr>
                        <a:t>Preprocessing</a:t>
                      </a:r>
                      <a:endParaRPr sz="1100">
                        <a:solidFill>
                          <a:srgbClr val="1A356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1A3561"/>
                          </a:solidFill>
                          <a:latin typeface="Open Sans"/>
                          <a:ea typeface="Open Sans"/>
                          <a:cs typeface="Open Sans"/>
                          <a:sym typeface="Open Sans"/>
                        </a:rPr>
                        <a:t>Learning</a:t>
                      </a:r>
                      <a:endParaRPr sz="1100">
                        <a:solidFill>
                          <a:srgbClr val="1A356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1A3561"/>
                          </a:solidFill>
                          <a:latin typeface="Open Sans"/>
                          <a:ea typeface="Open Sans"/>
                          <a:cs typeface="Open Sans"/>
                          <a:sym typeface="Open Sans"/>
                        </a:rPr>
                        <a:t>Evaluation</a:t>
                      </a:r>
                      <a:endParaRPr sz="1100">
                        <a:solidFill>
                          <a:srgbClr val="1A356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1A3561"/>
                          </a:solidFill>
                          <a:latin typeface="Open Sans"/>
                          <a:ea typeface="Open Sans"/>
                          <a:cs typeface="Open Sans"/>
                          <a:sym typeface="Open Sans"/>
                        </a:rPr>
                        <a:t>Prediction</a:t>
                      </a:r>
                      <a:endParaRPr sz="1100">
                        <a:solidFill>
                          <a:srgbClr val="1A356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100">
                          <a:solidFill>
                            <a:srgbClr val="1A3561"/>
                          </a:solidFill>
                          <a:latin typeface="Open Sans"/>
                          <a:ea typeface="Open Sans"/>
                          <a:cs typeface="Open Sans"/>
                          <a:sym typeface="Open Sans"/>
                        </a:rPr>
                        <a:t>Other</a:t>
                      </a:r>
                      <a:endParaRPr sz="1100">
                        <a:solidFill>
                          <a:srgbClr val="1A3561"/>
                        </a:solidFill>
                        <a:latin typeface="Open Sans"/>
                        <a:ea typeface="Open Sans"/>
                        <a:cs typeface="Open Sans"/>
                        <a:sym typeface="Open Sans"/>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800">
                          <a:latin typeface="Open Sans"/>
                          <a:ea typeface="Open Sans"/>
                          <a:cs typeface="Open Sans"/>
                          <a:sym typeface="Open Sans"/>
                        </a:rPr>
                        <a:t>Darby</a:t>
                      </a:r>
                      <a:endParaRPr sz="8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600">
                          <a:latin typeface="Open Sans"/>
                          <a:ea typeface="Open Sans"/>
                          <a:cs typeface="Open Sans"/>
                          <a:sym typeface="Open Sans"/>
                        </a:rPr>
                        <a:t>EDA, downsampling, data splitting, one-hot encodings</a:t>
                      </a:r>
                      <a:endParaRPr sz="600">
                        <a:latin typeface="Open Sans"/>
                        <a:ea typeface="Open Sans"/>
                        <a:cs typeface="Open Sans"/>
                        <a:sym typeface="Open Sans"/>
                      </a:endParaRPr>
                    </a:p>
                    <a:p>
                      <a:pPr indent="0" lvl="0" marL="0" rtl="0" algn="l">
                        <a:spcBef>
                          <a:spcPts val="0"/>
                        </a:spcBef>
                        <a:spcAft>
                          <a:spcPts val="0"/>
                        </a:spcAft>
                        <a:buNone/>
                      </a:pPr>
                      <a:r>
                        <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b="1" lang="en" sz="600">
                          <a:solidFill>
                            <a:schemeClr val="dk1"/>
                          </a:solidFill>
                          <a:latin typeface="Open Sans"/>
                          <a:ea typeface="Open Sans"/>
                          <a:cs typeface="Open Sans"/>
                          <a:sym typeface="Open Sans"/>
                        </a:rPr>
                        <a:t>Models trained:</a:t>
                      </a:r>
                      <a:r>
                        <a:rPr lang="en" sz="600">
                          <a:solidFill>
                            <a:schemeClr val="dk1"/>
                          </a:solidFill>
                          <a:latin typeface="Open Sans"/>
                          <a:ea typeface="Open Sans"/>
                          <a:cs typeface="Open Sans"/>
                          <a:sym typeface="Open Sans"/>
                        </a:rPr>
                        <a:t> </a:t>
                      </a:r>
                      <a:r>
                        <a:rPr lang="en" sz="600">
                          <a:latin typeface="Open Sans"/>
                          <a:ea typeface="Open Sans"/>
                          <a:cs typeface="Open Sans"/>
                          <a:sym typeface="Open Sans"/>
                        </a:rPr>
                        <a:t>Logistic regression (TensorFlow), basic perceptron</a:t>
                      </a:r>
                      <a:endParaRPr sz="600">
                        <a:latin typeface="Open Sans"/>
                        <a:ea typeface="Open Sans"/>
                        <a:cs typeface="Open Sans"/>
                        <a:sym typeface="Open Sans"/>
                      </a:endParaRPr>
                    </a:p>
                    <a:p>
                      <a:pPr indent="0" lvl="0" marL="0" rtl="0" algn="l">
                        <a:spcBef>
                          <a:spcPts val="0"/>
                        </a:spcBef>
                        <a:spcAft>
                          <a:spcPts val="0"/>
                        </a:spcAft>
                        <a:buNone/>
                      </a:pPr>
                      <a:r>
                        <a:rPr b="1" lang="en" sz="600">
                          <a:solidFill>
                            <a:schemeClr val="dk1"/>
                          </a:solidFill>
                          <a:latin typeface="Open Sans"/>
                          <a:ea typeface="Open Sans"/>
                          <a:cs typeface="Open Sans"/>
                          <a:sym typeface="Open Sans"/>
                        </a:rPr>
                        <a:t>Ablation studies for </a:t>
                      </a:r>
                      <a:r>
                        <a:rPr lang="en" sz="600">
                          <a:solidFill>
                            <a:schemeClr val="dk1"/>
                          </a:solidFill>
                          <a:latin typeface="Open Sans"/>
                          <a:ea typeface="Open Sans"/>
                          <a:cs typeface="Open Sans"/>
                          <a:sym typeface="Open Sans"/>
                        </a:rPr>
                        <a:t>f</a:t>
                      </a:r>
                      <a:r>
                        <a:rPr lang="en" sz="600">
                          <a:solidFill>
                            <a:schemeClr val="dk1"/>
                          </a:solidFill>
                          <a:latin typeface="Open Sans"/>
                          <a:ea typeface="Open Sans"/>
                          <a:cs typeface="Open Sans"/>
                          <a:sym typeface="Open Sans"/>
                        </a:rPr>
                        <a:t>eature selection and class imbalance techniques, hyperparameter tuning on logistic regression and multilayer perceptron</a:t>
                      </a:r>
                      <a:endParaRPr sz="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600">
                          <a:solidFill>
                            <a:schemeClr val="dk1"/>
                          </a:solidFill>
                          <a:latin typeface="Open Sans"/>
                          <a:ea typeface="Open Sans"/>
                          <a:cs typeface="Open Sans"/>
                          <a:sym typeface="Open Sans"/>
                        </a:rPr>
                        <a:t>Performance metrics: </a:t>
                      </a:r>
                      <a:r>
                        <a:rPr lang="en" sz="600">
                          <a:solidFill>
                            <a:schemeClr val="dk1"/>
                          </a:solidFill>
                          <a:latin typeface="Open Sans"/>
                          <a:ea typeface="Open Sans"/>
                          <a:cs typeface="Open Sans"/>
                          <a:sym typeface="Open Sans"/>
                        </a:rPr>
                        <a:t>AUC-PRC, balanced log-loss</a:t>
                      </a:r>
                      <a:endParaRPr sz="600">
                        <a:solidFill>
                          <a:schemeClr val="dk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Logistic regression, perceptron, multilayer perceptron</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Logistic regression, perceptron</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600">
                          <a:latin typeface="Open Sans"/>
                          <a:ea typeface="Open Sans"/>
                          <a:cs typeface="Open Sans"/>
                          <a:sym typeface="Open Sans"/>
                        </a:rPr>
                        <a:t>Prepare slides, update repo</a:t>
                      </a:r>
                      <a:endParaRPr sz="600">
                        <a:latin typeface="Open Sans"/>
                        <a:ea typeface="Open Sans"/>
                        <a:cs typeface="Open Sans"/>
                        <a:sym typeface="Open Sans"/>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800">
                          <a:latin typeface="Open Sans"/>
                          <a:ea typeface="Open Sans"/>
                          <a:cs typeface="Open Sans"/>
                          <a:sym typeface="Open Sans"/>
                        </a:rPr>
                        <a:t>Bryan</a:t>
                      </a:r>
                      <a:endParaRPr sz="8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b="1" lang="en" sz="600">
                          <a:latin typeface="Open Sans"/>
                          <a:ea typeface="Open Sans"/>
                          <a:cs typeface="Open Sans"/>
                          <a:sym typeface="Open Sans"/>
                        </a:rPr>
                        <a:t>EDA</a:t>
                      </a:r>
                      <a:endParaRPr b="1"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Sampling</a:t>
                      </a:r>
                      <a:r>
                        <a:rPr lang="en" sz="600">
                          <a:latin typeface="Open Sans"/>
                          <a:ea typeface="Open Sans"/>
                          <a:cs typeface="Open Sans"/>
                          <a:sym typeface="Open Sans"/>
                        </a:rPr>
                        <a:t>: 60,20,20 train/validation/test, down sampling</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b="1" lang="en" sz="600">
                          <a:solidFill>
                            <a:schemeClr val="dk1"/>
                          </a:solidFill>
                          <a:latin typeface="Open Sans"/>
                          <a:ea typeface="Open Sans"/>
                          <a:cs typeface="Open Sans"/>
                          <a:sym typeface="Open Sans"/>
                        </a:rPr>
                        <a:t>Model selection:</a:t>
                      </a:r>
                      <a:r>
                        <a:rPr lang="en" sz="600">
                          <a:solidFill>
                            <a:schemeClr val="dk1"/>
                          </a:solidFill>
                          <a:latin typeface="Open Sans"/>
                          <a:ea typeface="Open Sans"/>
                          <a:cs typeface="Open Sans"/>
                          <a:sym typeface="Open Sans"/>
                        </a:rPr>
                        <a:t> XGBoost</a:t>
                      </a:r>
                      <a:endParaRPr sz="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600">
                          <a:solidFill>
                            <a:schemeClr val="dk1"/>
                          </a:solidFill>
                          <a:latin typeface="Open Sans"/>
                          <a:ea typeface="Open Sans"/>
                          <a:cs typeface="Open Sans"/>
                          <a:sym typeface="Open Sans"/>
                        </a:rPr>
                        <a:t>Hyperparameter optimization: </a:t>
                      </a:r>
                      <a:r>
                        <a:rPr lang="en" sz="600">
                          <a:solidFill>
                            <a:schemeClr val="dk1"/>
                          </a:solidFill>
                          <a:latin typeface="Open Sans"/>
                          <a:ea typeface="Open Sans"/>
                          <a:cs typeface="Open Sans"/>
                          <a:sym typeface="Open Sans"/>
                        </a:rPr>
                        <a:t>Learning rate, Max depth, number of trees </a:t>
                      </a:r>
                      <a:endParaRPr sz="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600">
                          <a:solidFill>
                            <a:schemeClr val="dk1"/>
                          </a:solidFill>
                          <a:latin typeface="Open Sans"/>
                          <a:ea typeface="Open Sans"/>
                          <a:cs typeface="Open Sans"/>
                          <a:sym typeface="Open Sans"/>
                        </a:rPr>
                        <a:t>Performance metrics: </a:t>
                      </a:r>
                      <a:r>
                        <a:rPr lang="en" sz="600">
                          <a:solidFill>
                            <a:schemeClr val="dk1"/>
                          </a:solidFill>
                          <a:latin typeface="Open Sans"/>
                          <a:ea typeface="Open Sans"/>
                          <a:cs typeface="Open Sans"/>
                          <a:sym typeface="Open Sans"/>
                        </a:rPr>
                        <a:t>auprc and log loss (skLearn)</a:t>
                      </a:r>
                      <a:endParaRPr sz="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600">
                        <a:solidFill>
                          <a:schemeClr val="dk1"/>
                        </a:solidFill>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XGBoost</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XGBoost</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600">
                          <a:latin typeface="Open Sans"/>
                          <a:ea typeface="Open Sans"/>
                          <a:cs typeface="Open Sans"/>
                          <a:sym typeface="Open Sans"/>
                        </a:rPr>
                        <a:t>Prepare slides, </a:t>
                      </a:r>
                      <a:endParaRPr sz="600">
                        <a:latin typeface="Open Sans"/>
                        <a:ea typeface="Open Sans"/>
                        <a:cs typeface="Open Sans"/>
                        <a:sym typeface="Open Sans"/>
                      </a:endParaRPr>
                    </a:p>
                    <a:p>
                      <a:pPr indent="0" lvl="0" marL="0" rtl="0" algn="l">
                        <a:spcBef>
                          <a:spcPts val="0"/>
                        </a:spcBef>
                        <a:spcAft>
                          <a:spcPts val="0"/>
                        </a:spcAft>
                        <a:buNone/>
                      </a:pPr>
                      <a:r>
                        <a:rPr lang="en" sz="600">
                          <a:latin typeface="Open Sans"/>
                          <a:ea typeface="Open Sans"/>
                          <a:cs typeface="Open Sans"/>
                          <a:sym typeface="Open Sans"/>
                        </a:rPr>
                        <a:t>Update repo,</a:t>
                      </a:r>
                      <a:endParaRPr sz="600">
                        <a:latin typeface="Open Sans"/>
                        <a:ea typeface="Open Sans"/>
                        <a:cs typeface="Open Sans"/>
                        <a:sym typeface="Open Sans"/>
                      </a:endParaRPr>
                    </a:p>
                    <a:p>
                      <a:pPr indent="0" lvl="0" marL="0" rtl="0" algn="l">
                        <a:spcBef>
                          <a:spcPts val="0"/>
                        </a:spcBef>
                        <a:spcAft>
                          <a:spcPts val="0"/>
                        </a:spcAft>
                        <a:buNone/>
                      </a:pPr>
                      <a:r>
                        <a:rPr lang="en" sz="600">
                          <a:latin typeface="Open Sans"/>
                          <a:ea typeface="Open Sans"/>
                          <a:cs typeface="Open Sans"/>
                          <a:sym typeface="Open Sans"/>
                        </a:rPr>
                        <a:t>Create Repo</a:t>
                      </a:r>
                      <a:endParaRPr sz="600">
                        <a:latin typeface="Open Sans"/>
                        <a:ea typeface="Open Sans"/>
                        <a:cs typeface="Open Sans"/>
                        <a:sym typeface="Open Sans"/>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800">
                          <a:latin typeface="Open Sans"/>
                          <a:ea typeface="Open Sans"/>
                          <a:cs typeface="Open Sans"/>
                          <a:sym typeface="Open Sans"/>
                        </a:rPr>
                        <a:t>Henry</a:t>
                      </a:r>
                      <a:endParaRPr sz="8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b="1" lang="en" sz="600">
                          <a:solidFill>
                            <a:schemeClr val="dk1"/>
                          </a:solidFill>
                          <a:latin typeface="Open Sans"/>
                          <a:ea typeface="Open Sans"/>
                          <a:cs typeface="Open Sans"/>
                          <a:sym typeface="Open Sans"/>
                        </a:rPr>
                        <a:t>Model selection:</a:t>
                      </a:r>
                      <a:r>
                        <a:rPr lang="en" sz="600">
                          <a:latin typeface="Open Sans"/>
                          <a:ea typeface="Open Sans"/>
                          <a:cs typeface="Open Sans"/>
                          <a:sym typeface="Open Sans"/>
                        </a:rPr>
                        <a:t> </a:t>
                      </a:r>
                      <a:r>
                        <a:rPr lang="en" sz="600">
                          <a:latin typeface="Open Sans"/>
                          <a:ea typeface="Open Sans"/>
                          <a:cs typeface="Open Sans"/>
                          <a:sym typeface="Open Sans"/>
                        </a:rPr>
                        <a:t>Multilayer perceptron</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Multilayer perceptron</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Multilayer perceptron</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sz="600">
                        <a:latin typeface="Open Sans"/>
                        <a:ea typeface="Open Sans"/>
                        <a:cs typeface="Open Sans"/>
                        <a:sym typeface="Open Sans"/>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 sz="800">
                          <a:latin typeface="Open Sans"/>
                          <a:ea typeface="Open Sans"/>
                          <a:cs typeface="Open Sans"/>
                          <a:sym typeface="Open Sans"/>
                        </a:rPr>
                        <a:t>Juliana</a:t>
                      </a:r>
                      <a:endParaRPr sz="8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b="1" lang="en" sz="600">
                          <a:latin typeface="Open Sans"/>
                          <a:ea typeface="Open Sans"/>
                          <a:cs typeface="Open Sans"/>
                          <a:sym typeface="Open Sans"/>
                        </a:rPr>
                        <a:t>EDA</a:t>
                      </a:r>
                      <a:r>
                        <a:rPr lang="en" sz="600">
                          <a:latin typeface="Open Sans"/>
                          <a:ea typeface="Open Sans"/>
                          <a:cs typeface="Open Sans"/>
                          <a:sym typeface="Open Sans"/>
                        </a:rPr>
                        <a:t> </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F</a:t>
                      </a:r>
                      <a:r>
                        <a:rPr b="1" lang="en" sz="600">
                          <a:latin typeface="Open Sans"/>
                          <a:ea typeface="Open Sans"/>
                          <a:cs typeface="Open Sans"/>
                          <a:sym typeface="Open Sans"/>
                        </a:rPr>
                        <a:t>eature extraction </a:t>
                      </a:r>
                      <a:r>
                        <a:rPr lang="en" sz="600">
                          <a:latin typeface="Open Sans"/>
                          <a:ea typeface="Open Sans"/>
                          <a:cs typeface="Open Sans"/>
                          <a:sym typeface="Open Sans"/>
                        </a:rPr>
                        <a:t>with Random Forests and PCA</a:t>
                      </a:r>
                      <a:r>
                        <a:rPr lang="en" sz="600">
                          <a:latin typeface="Open Sans"/>
                          <a:ea typeface="Open Sans"/>
                          <a:cs typeface="Open Sans"/>
                          <a:sym typeface="Open Sans"/>
                        </a:rPr>
                        <a:t> </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Dimensionality reduction:</a:t>
                      </a:r>
                      <a:r>
                        <a:rPr lang="en" sz="600">
                          <a:latin typeface="Open Sans"/>
                          <a:ea typeface="Open Sans"/>
                          <a:cs typeface="Open Sans"/>
                          <a:sym typeface="Open Sans"/>
                        </a:rPr>
                        <a:t> PCA </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Sampling: </a:t>
                      </a:r>
                      <a:r>
                        <a:rPr lang="en" sz="600">
                          <a:latin typeface="Open Sans"/>
                          <a:ea typeface="Open Sans"/>
                          <a:cs typeface="Open Sans"/>
                          <a:sym typeface="Open Sans"/>
                        </a:rPr>
                        <a:t>80:20 train/test split, downsampling</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b="1" lang="en" sz="600">
                          <a:latin typeface="Open Sans"/>
                          <a:ea typeface="Open Sans"/>
                          <a:cs typeface="Open Sans"/>
                          <a:sym typeface="Open Sans"/>
                        </a:rPr>
                        <a:t>Model selection: </a:t>
                      </a:r>
                      <a:r>
                        <a:rPr lang="en" sz="600">
                          <a:latin typeface="Open Sans"/>
                          <a:ea typeface="Open Sans"/>
                          <a:cs typeface="Open Sans"/>
                          <a:sym typeface="Open Sans"/>
                        </a:rPr>
                        <a:t>Random forest (RF)</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Cross</a:t>
                      </a:r>
                      <a:r>
                        <a:rPr b="1" lang="en" sz="600">
                          <a:latin typeface="Open Sans"/>
                          <a:ea typeface="Open Sans"/>
                          <a:cs typeface="Open Sans"/>
                          <a:sym typeface="Open Sans"/>
                        </a:rPr>
                        <a:t>-validation:</a:t>
                      </a:r>
                      <a:r>
                        <a:rPr lang="en" sz="600">
                          <a:latin typeface="Open Sans"/>
                          <a:ea typeface="Open Sans"/>
                          <a:cs typeface="Open Sans"/>
                          <a:sym typeface="Open Sans"/>
                        </a:rPr>
                        <a:t>K-fold cross-validation (RF)</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Performance metrics: </a:t>
                      </a:r>
                      <a:r>
                        <a:rPr lang="en" sz="600">
                          <a:latin typeface="Open Sans"/>
                          <a:ea typeface="Open Sans"/>
                          <a:cs typeface="Open Sans"/>
                          <a:sym typeface="Open Sans"/>
                        </a:rPr>
                        <a:t>auprc and balanced log loss (RF)</a:t>
                      </a:r>
                      <a:endParaRPr sz="600">
                        <a:latin typeface="Open Sans"/>
                        <a:ea typeface="Open Sans"/>
                        <a:cs typeface="Open Sans"/>
                        <a:sym typeface="Open Sans"/>
                      </a:endParaRPr>
                    </a:p>
                    <a:p>
                      <a:pPr indent="0" lvl="0" marL="0" rtl="0" algn="l">
                        <a:spcBef>
                          <a:spcPts val="0"/>
                        </a:spcBef>
                        <a:spcAft>
                          <a:spcPts val="0"/>
                        </a:spcAft>
                        <a:buNone/>
                      </a:pPr>
                      <a:r>
                        <a:rPr b="1" lang="en" sz="600">
                          <a:latin typeface="Open Sans"/>
                          <a:ea typeface="Open Sans"/>
                          <a:cs typeface="Open Sans"/>
                          <a:sym typeface="Open Sans"/>
                        </a:rPr>
                        <a:t>Hyperparameter optimization: </a:t>
                      </a:r>
                      <a:r>
                        <a:rPr lang="en" sz="600">
                          <a:latin typeface="Open Sans"/>
                          <a:ea typeface="Open Sans"/>
                          <a:cs typeface="Open Sans"/>
                          <a:sym typeface="Open Sans"/>
                        </a:rPr>
                        <a:t>cross-validation grid search (RF) (n_estimators and max_depth)</a:t>
                      </a:r>
                      <a:endParaRPr sz="600">
                        <a:latin typeface="Open Sans"/>
                        <a:ea typeface="Open Sans"/>
                        <a:cs typeface="Open Sans"/>
                        <a:sym typeface="Open Sans"/>
                      </a:endParaRPr>
                    </a:p>
                    <a:p>
                      <a:pPr indent="0" lvl="0" marL="0" rtl="0" algn="l">
                        <a:spcBef>
                          <a:spcPts val="0"/>
                        </a:spcBef>
                        <a:spcAft>
                          <a:spcPts val="0"/>
                        </a:spcAft>
                        <a:buNone/>
                      </a:pPr>
                      <a:r>
                        <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Random forest</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Random forest</a:t>
                      </a:r>
                      <a:endParaRPr sz="6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600">
                          <a:latin typeface="Open Sans"/>
                          <a:ea typeface="Open Sans"/>
                          <a:cs typeface="Open Sans"/>
                          <a:sym typeface="Open Sans"/>
                        </a:rPr>
                        <a:t>Structured GitHub Repo, prepared slides,</a:t>
                      </a:r>
                      <a:endParaRPr sz="600">
                        <a:latin typeface="Open Sans"/>
                        <a:ea typeface="Open Sans"/>
                        <a:cs typeface="Open Sans"/>
                        <a:sym typeface="Open Sans"/>
                      </a:endParaRPr>
                    </a:p>
                    <a:p>
                      <a:pPr indent="0" lvl="0" marL="0" rtl="0" algn="l">
                        <a:spcBef>
                          <a:spcPts val="0"/>
                        </a:spcBef>
                        <a:spcAft>
                          <a:spcPts val="0"/>
                        </a:spcAft>
                        <a:buNone/>
                      </a:pPr>
                      <a:r>
                        <a:rPr lang="en" sz="600">
                          <a:latin typeface="Open Sans"/>
                          <a:ea typeface="Open Sans"/>
                          <a:cs typeface="Open Sans"/>
                          <a:sym typeface="Open Sans"/>
                        </a:rPr>
                        <a:t>Created Readme file</a:t>
                      </a:r>
                      <a:endParaRPr sz="600">
                        <a:latin typeface="Open Sans"/>
                        <a:ea typeface="Open Sans"/>
                        <a:cs typeface="Open Sans"/>
                        <a:sym typeface="Open Sans"/>
                      </a:endParaRPr>
                    </a:p>
                  </a:txBody>
                  <a:tcPr marT="91425" marB="91425" marR="91425" marL="91425">
                    <a:solidFill>
                      <a:schemeClr val="lt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914400" y="914400"/>
            <a:ext cx="47358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BACKUP</a:t>
            </a:r>
            <a:endParaRPr/>
          </a:p>
        </p:txBody>
      </p:sp>
      <p:sp>
        <p:nvSpPr>
          <p:cNvPr id="278" name="Google Shape;278;p33"/>
          <p:cNvSpPr txBox="1"/>
          <p:nvPr>
            <p:ph idx="1" type="body"/>
          </p:nvPr>
        </p:nvSpPr>
        <p:spPr>
          <a:xfrm>
            <a:off x="914400" y="2286000"/>
            <a:ext cx="5491500" cy="237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914400" y="396225"/>
            <a:ext cx="47358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Impact of Data Leakage</a:t>
            </a:r>
            <a:endParaRPr/>
          </a:p>
        </p:txBody>
      </p:sp>
      <p:pic>
        <p:nvPicPr>
          <p:cNvPr id="284" name="Google Shape;284;p34"/>
          <p:cNvPicPr preferRelativeResize="0"/>
          <p:nvPr/>
        </p:nvPicPr>
        <p:blipFill>
          <a:blip r:embed="rId3">
            <a:alphaModFix/>
          </a:blip>
          <a:stretch>
            <a:fillRect/>
          </a:stretch>
        </p:blipFill>
        <p:spPr>
          <a:xfrm>
            <a:off x="775650" y="1584275"/>
            <a:ext cx="3298624" cy="1555125"/>
          </a:xfrm>
          <a:prstGeom prst="rect">
            <a:avLst/>
          </a:prstGeom>
          <a:noFill/>
          <a:ln>
            <a:noFill/>
          </a:ln>
        </p:spPr>
      </p:pic>
      <p:sp>
        <p:nvSpPr>
          <p:cNvPr id="285" name="Google Shape;285;p34"/>
          <p:cNvSpPr txBox="1"/>
          <p:nvPr/>
        </p:nvSpPr>
        <p:spPr>
          <a:xfrm>
            <a:off x="670575" y="1158200"/>
            <a:ext cx="4979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1A3561"/>
                </a:solidFill>
                <a:latin typeface="Open Sans"/>
                <a:ea typeface="Open Sans"/>
                <a:cs typeface="Open Sans"/>
                <a:sym typeface="Open Sans"/>
              </a:rPr>
              <a:t>Logistic Regression Proper Validation Set (not downsampled)</a:t>
            </a:r>
            <a:endParaRPr sz="1200">
              <a:solidFill>
                <a:srgbClr val="1A3561"/>
              </a:solidFill>
              <a:latin typeface="Open Sans"/>
              <a:ea typeface="Open Sans"/>
              <a:cs typeface="Open Sans"/>
              <a:sym typeface="Open Sans"/>
            </a:endParaRPr>
          </a:p>
        </p:txBody>
      </p:sp>
      <p:sp>
        <p:nvSpPr>
          <p:cNvPr id="286" name="Google Shape;286;p34"/>
          <p:cNvSpPr txBox="1"/>
          <p:nvPr/>
        </p:nvSpPr>
        <p:spPr>
          <a:xfrm>
            <a:off x="792450" y="3139400"/>
            <a:ext cx="4979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1A3561"/>
                </a:solidFill>
                <a:latin typeface="Open Sans"/>
                <a:ea typeface="Open Sans"/>
                <a:cs typeface="Open Sans"/>
                <a:sym typeface="Open Sans"/>
              </a:rPr>
              <a:t>Logistic Regression Downsampled Validation Set: </a:t>
            </a:r>
            <a:r>
              <a:rPr b="1" lang="en" sz="1200">
                <a:solidFill>
                  <a:srgbClr val="1A3561"/>
                </a:solidFill>
                <a:latin typeface="Open Sans"/>
                <a:ea typeface="Open Sans"/>
                <a:cs typeface="Open Sans"/>
                <a:sym typeface="Open Sans"/>
              </a:rPr>
              <a:t>Overfit!</a:t>
            </a:r>
            <a:endParaRPr b="1" sz="1200">
              <a:solidFill>
                <a:srgbClr val="1A3561"/>
              </a:solidFill>
              <a:latin typeface="Open Sans"/>
              <a:ea typeface="Open Sans"/>
              <a:cs typeface="Open Sans"/>
              <a:sym typeface="Open Sans"/>
            </a:endParaRPr>
          </a:p>
        </p:txBody>
      </p:sp>
      <p:pic>
        <p:nvPicPr>
          <p:cNvPr id="287" name="Google Shape;287;p34"/>
          <p:cNvPicPr preferRelativeResize="0"/>
          <p:nvPr/>
        </p:nvPicPr>
        <p:blipFill>
          <a:blip r:embed="rId4">
            <a:alphaModFix/>
          </a:blip>
          <a:stretch>
            <a:fillRect/>
          </a:stretch>
        </p:blipFill>
        <p:spPr>
          <a:xfrm>
            <a:off x="914400" y="3508698"/>
            <a:ext cx="3257206" cy="1457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p:nvPr/>
        </p:nvSpPr>
        <p:spPr>
          <a:xfrm>
            <a:off x="790450" y="894500"/>
            <a:ext cx="7063500" cy="2706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txBox="1"/>
          <p:nvPr>
            <p:ph type="title"/>
          </p:nvPr>
        </p:nvSpPr>
        <p:spPr>
          <a:xfrm>
            <a:off x="914400" y="914400"/>
            <a:ext cx="29700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How we thought our models would perform:</a:t>
            </a:r>
            <a:endParaRPr sz="1600"/>
          </a:p>
        </p:txBody>
      </p:sp>
      <p:pic>
        <p:nvPicPr>
          <p:cNvPr id="294" name="Google Shape;294;p35"/>
          <p:cNvPicPr preferRelativeResize="0"/>
          <p:nvPr/>
        </p:nvPicPr>
        <p:blipFill>
          <a:blip r:embed="rId3">
            <a:alphaModFix/>
          </a:blip>
          <a:stretch>
            <a:fillRect/>
          </a:stretch>
        </p:blipFill>
        <p:spPr>
          <a:xfrm>
            <a:off x="914400" y="1682488"/>
            <a:ext cx="3161826" cy="1778525"/>
          </a:xfrm>
          <a:prstGeom prst="rect">
            <a:avLst/>
          </a:prstGeom>
          <a:noFill/>
          <a:ln>
            <a:noFill/>
          </a:ln>
        </p:spPr>
      </p:pic>
      <p:pic>
        <p:nvPicPr>
          <p:cNvPr id="295" name="Google Shape;295;p35"/>
          <p:cNvPicPr preferRelativeResize="0"/>
          <p:nvPr/>
        </p:nvPicPr>
        <p:blipFill>
          <a:blip r:embed="rId4">
            <a:alphaModFix/>
          </a:blip>
          <a:stretch>
            <a:fillRect/>
          </a:stretch>
        </p:blipFill>
        <p:spPr>
          <a:xfrm>
            <a:off x="4149025" y="1682503"/>
            <a:ext cx="3557068" cy="1778525"/>
          </a:xfrm>
          <a:prstGeom prst="rect">
            <a:avLst/>
          </a:prstGeom>
          <a:noFill/>
          <a:ln>
            <a:noFill/>
          </a:ln>
        </p:spPr>
      </p:pic>
      <p:sp>
        <p:nvSpPr>
          <p:cNvPr id="296" name="Google Shape;296;p35"/>
          <p:cNvSpPr txBox="1"/>
          <p:nvPr>
            <p:ph type="title"/>
          </p:nvPr>
        </p:nvSpPr>
        <p:spPr>
          <a:xfrm>
            <a:off x="4149025" y="914400"/>
            <a:ext cx="21432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How our models actually perform:</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9"/>
          <p:cNvPicPr preferRelativeResize="0"/>
          <p:nvPr/>
        </p:nvPicPr>
        <p:blipFill>
          <a:blip r:embed="rId3">
            <a:alphaModFix/>
          </a:blip>
          <a:stretch>
            <a:fillRect/>
          </a:stretch>
        </p:blipFill>
        <p:spPr>
          <a:xfrm>
            <a:off x="124125" y="1215700"/>
            <a:ext cx="5123092" cy="3414599"/>
          </a:xfrm>
          <a:prstGeom prst="rect">
            <a:avLst/>
          </a:prstGeom>
          <a:noFill/>
          <a:ln>
            <a:noFill/>
          </a:ln>
        </p:spPr>
      </p:pic>
      <p:pic>
        <p:nvPicPr>
          <p:cNvPr id="88" name="Google Shape;88;p19"/>
          <p:cNvPicPr preferRelativeResize="0"/>
          <p:nvPr/>
        </p:nvPicPr>
        <p:blipFill>
          <a:blip r:embed="rId4">
            <a:alphaModFix/>
          </a:blip>
          <a:stretch>
            <a:fillRect/>
          </a:stretch>
        </p:blipFill>
        <p:spPr>
          <a:xfrm>
            <a:off x="4848707" y="1571961"/>
            <a:ext cx="3999545" cy="3213157"/>
          </a:xfrm>
          <a:prstGeom prst="rect">
            <a:avLst/>
          </a:prstGeom>
          <a:noFill/>
          <a:ln>
            <a:noFill/>
          </a:ln>
        </p:spPr>
      </p:pic>
      <p:sp>
        <p:nvSpPr>
          <p:cNvPr id="89" name="Google Shape;89;p19"/>
          <p:cNvSpPr txBox="1"/>
          <p:nvPr/>
        </p:nvSpPr>
        <p:spPr>
          <a:xfrm>
            <a:off x="7003955" y="4263031"/>
            <a:ext cx="1844400" cy="3156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800"/>
              </a:spcAft>
              <a:buNone/>
            </a:pPr>
            <a:r>
              <a:rPr lang="en" sz="850">
                <a:solidFill>
                  <a:schemeClr val="accent3"/>
                </a:solidFill>
                <a:latin typeface="Open Sans Light"/>
                <a:ea typeface="Open Sans Light"/>
                <a:cs typeface="Open Sans Light"/>
                <a:sym typeface="Open Sans Light"/>
              </a:rPr>
              <a:t>Grassman et al. 2018</a:t>
            </a:r>
            <a:endParaRPr sz="1200">
              <a:solidFill>
                <a:schemeClr val="accent3"/>
              </a:solidFill>
              <a:latin typeface="Open Sans Light"/>
              <a:ea typeface="Open Sans Light"/>
              <a:cs typeface="Open Sans Light"/>
              <a:sym typeface="Open Sans Light"/>
            </a:endParaRPr>
          </a:p>
        </p:txBody>
      </p:sp>
      <p:grpSp>
        <p:nvGrpSpPr>
          <p:cNvPr id="90" name="Google Shape;90;p19"/>
          <p:cNvGrpSpPr/>
          <p:nvPr/>
        </p:nvGrpSpPr>
        <p:grpSpPr>
          <a:xfrm>
            <a:off x="124114" y="1571949"/>
            <a:ext cx="4148674" cy="3414593"/>
            <a:chOff x="3253875" y="1862800"/>
            <a:chExt cx="2963127" cy="2076750"/>
          </a:xfrm>
        </p:grpSpPr>
        <p:pic>
          <p:nvPicPr>
            <p:cNvPr id="91" name="Google Shape;91;p19"/>
            <p:cNvPicPr preferRelativeResize="0"/>
            <p:nvPr/>
          </p:nvPicPr>
          <p:blipFill>
            <a:blip r:embed="rId5">
              <a:alphaModFix/>
            </a:blip>
            <a:stretch>
              <a:fillRect/>
            </a:stretch>
          </p:blipFill>
          <p:spPr>
            <a:xfrm>
              <a:off x="3253875" y="1862800"/>
              <a:ext cx="2963127" cy="1788100"/>
            </a:xfrm>
            <a:prstGeom prst="rect">
              <a:avLst/>
            </a:prstGeom>
            <a:noFill/>
            <a:ln>
              <a:noFill/>
            </a:ln>
          </p:spPr>
        </p:pic>
        <p:sp>
          <p:nvSpPr>
            <p:cNvPr id="92" name="Google Shape;92;p19"/>
            <p:cNvSpPr txBox="1"/>
            <p:nvPr/>
          </p:nvSpPr>
          <p:spPr>
            <a:xfrm>
              <a:off x="4336275" y="3512050"/>
              <a:ext cx="10401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accent3"/>
                  </a:solidFill>
                  <a:latin typeface="Open Sans Light"/>
                  <a:ea typeface="Open Sans Light"/>
                  <a:cs typeface="Open Sans Light"/>
                  <a:sym typeface="Open Sans Light"/>
                </a:rPr>
                <a:t>Podgorelec et al. 2002</a:t>
              </a:r>
              <a:endParaRPr sz="600">
                <a:solidFill>
                  <a:schemeClr val="accent3"/>
                </a:solidFill>
                <a:latin typeface="Open Sans Light"/>
                <a:ea typeface="Open Sans Light"/>
                <a:cs typeface="Open Sans Light"/>
                <a:sym typeface="Open Sans Light"/>
              </a:endParaRPr>
            </a:p>
          </p:txBody>
        </p:sp>
      </p:grpSp>
      <p:sp>
        <p:nvSpPr>
          <p:cNvPr id="93" name="Google Shape;93;p19"/>
          <p:cNvSpPr txBox="1"/>
          <p:nvPr>
            <p:ph type="title"/>
          </p:nvPr>
        </p:nvSpPr>
        <p:spPr>
          <a:xfrm>
            <a:off x="124125" y="73000"/>
            <a:ext cx="8093100" cy="11427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en"/>
              <a:t>Can we predict the presence of any of three age related conditions?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p:nvPr/>
        </p:nvSpPr>
        <p:spPr>
          <a:xfrm>
            <a:off x="524400" y="1809350"/>
            <a:ext cx="1806300" cy="548700"/>
          </a:xfrm>
          <a:prstGeom prst="homePlate">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99" name="Google Shape;99;p20"/>
          <p:cNvSpPr/>
          <p:nvPr/>
        </p:nvSpPr>
        <p:spPr>
          <a:xfrm>
            <a:off x="2330700" y="18126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00" name="Google Shape;100;p20"/>
          <p:cNvSpPr/>
          <p:nvPr/>
        </p:nvSpPr>
        <p:spPr>
          <a:xfrm>
            <a:off x="5943300" y="1809350"/>
            <a:ext cx="2834700" cy="5487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01" name="Google Shape;101;p20"/>
          <p:cNvSpPr/>
          <p:nvPr/>
        </p:nvSpPr>
        <p:spPr>
          <a:xfrm>
            <a:off x="4137000" y="18126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pic>
        <p:nvPicPr>
          <p:cNvPr id="102" name="Google Shape;102;p20"/>
          <p:cNvPicPr preferRelativeResize="0"/>
          <p:nvPr/>
        </p:nvPicPr>
        <p:blipFill>
          <a:blip r:embed="rId3">
            <a:alphaModFix/>
          </a:blip>
          <a:stretch>
            <a:fillRect/>
          </a:stretch>
        </p:blipFill>
        <p:spPr>
          <a:xfrm>
            <a:off x="2057384" y="3017024"/>
            <a:ext cx="2079626" cy="807200"/>
          </a:xfrm>
          <a:prstGeom prst="rect">
            <a:avLst/>
          </a:prstGeom>
          <a:noFill/>
          <a:ln>
            <a:noFill/>
          </a:ln>
        </p:spPr>
      </p:pic>
      <p:pic>
        <p:nvPicPr>
          <p:cNvPr id="103" name="Google Shape;103;p20"/>
          <p:cNvPicPr preferRelativeResize="0"/>
          <p:nvPr/>
        </p:nvPicPr>
        <p:blipFill>
          <a:blip r:embed="rId4">
            <a:alphaModFix/>
          </a:blip>
          <a:stretch>
            <a:fillRect/>
          </a:stretch>
        </p:blipFill>
        <p:spPr>
          <a:xfrm>
            <a:off x="4339376" y="3006296"/>
            <a:ext cx="1806299" cy="828679"/>
          </a:xfrm>
          <a:prstGeom prst="rect">
            <a:avLst/>
          </a:prstGeom>
          <a:noFill/>
          <a:ln>
            <a:noFill/>
          </a:ln>
        </p:spPr>
      </p:pic>
      <p:pic>
        <p:nvPicPr>
          <p:cNvPr id="104" name="Google Shape;104;p20"/>
          <p:cNvPicPr preferRelativeResize="0"/>
          <p:nvPr/>
        </p:nvPicPr>
        <p:blipFill>
          <a:blip r:embed="rId5">
            <a:alphaModFix/>
          </a:blip>
          <a:stretch>
            <a:fillRect/>
          </a:stretch>
        </p:blipFill>
        <p:spPr>
          <a:xfrm>
            <a:off x="6348050" y="3006305"/>
            <a:ext cx="2429951" cy="1709451"/>
          </a:xfrm>
          <a:prstGeom prst="rect">
            <a:avLst/>
          </a:prstGeom>
          <a:noFill/>
          <a:ln>
            <a:noFill/>
          </a:ln>
        </p:spPr>
      </p:pic>
      <p:sp>
        <p:nvSpPr>
          <p:cNvPr id="105" name="Google Shape;105;p20"/>
          <p:cNvSpPr txBox="1"/>
          <p:nvPr>
            <p:ph type="title"/>
          </p:nvPr>
        </p:nvSpPr>
        <p:spPr>
          <a:xfrm>
            <a:off x="434175" y="273225"/>
            <a:ext cx="8093100" cy="7425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en"/>
              <a:t>Overview of Modeling Approach</a:t>
            </a:r>
            <a:endParaRPr/>
          </a:p>
        </p:txBody>
      </p:sp>
      <p:sp>
        <p:nvSpPr>
          <p:cNvPr id="106" name="Google Shape;106;p20"/>
          <p:cNvSpPr/>
          <p:nvPr/>
        </p:nvSpPr>
        <p:spPr>
          <a:xfrm>
            <a:off x="798950" y="3049388"/>
            <a:ext cx="742500" cy="74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nvSpPr>
        <p:spPr>
          <a:xfrm>
            <a:off x="798951" y="3251300"/>
            <a:ext cx="81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y_pred = 0</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524400" y="273225"/>
            <a:ext cx="8093100" cy="11427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en"/>
              <a:t>Can we predict the presence of any of three age related conditions?</a:t>
            </a:r>
            <a:endParaRPr/>
          </a:p>
        </p:txBody>
      </p:sp>
      <p:sp>
        <p:nvSpPr>
          <p:cNvPr id="113" name="Google Shape;113;p21"/>
          <p:cNvSpPr/>
          <p:nvPr/>
        </p:nvSpPr>
        <p:spPr>
          <a:xfrm>
            <a:off x="524400" y="1809350"/>
            <a:ext cx="1806300" cy="548700"/>
          </a:xfrm>
          <a:prstGeom prst="homePlate">
            <a:avLst>
              <a:gd fmla="val 50000" name="adj"/>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14" name="Google Shape;114;p21"/>
          <p:cNvSpPr/>
          <p:nvPr/>
        </p:nvSpPr>
        <p:spPr>
          <a:xfrm>
            <a:off x="2330700" y="1812650"/>
            <a:ext cx="1806300" cy="542100"/>
          </a:xfrm>
          <a:prstGeom prst="chevron">
            <a:avLst>
              <a:gd fmla="val 50000"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15" name="Google Shape;115;p21"/>
          <p:cNvSpPr/>
          <p:nvPr/>
        </p:nvSpPr>
        <p:spPr>
          <a:xfrm>
            <a:off x="5943300" y="1809350"/>
            <a:ext cx="2834700" cy="548700"/>
          </a:xfrm>
          <a:prstGeom prst="chevron">
            <a:avLst>
              <a:gd fmla="val 50000" name="adj"/>
            </a:avLst>
          </a:prstGeom>
          <a:solidFill>
            <a:srgbClr val="1C4587"/>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16" name="Google Shape;116;p21"/>
          <p:cNvSpPr/>
          <p:nvPr/>
        </p:nvSpPr>
        <p:spPr>
          <a:xfrm>
            <a:off x="4137000" y="1812650"/>
            <a:ext cx="1806300" cy="542100"/>
          </a:xfrm>
          <a:prstGeom prst="chevron">
            <a:avLst>
              <a:gd fmla="val 50000" name="adj"/>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aphicFrame>
        <p:nvGraphicFramePr>
          <p:cNvPr id="117" name="Google Shape;117;p21"/>
          <p:cNvGraphicFramePr/>
          <p:nvPr/>
        </p:nvGraphicFramePr>
        <p:xfrm>
          <a:off x="524388" y="2605550"/>
          <a:ext cx="3000000" cy="3000000"/>
        </p:xfrm>
        <a:graphic>
          <a:graphicData uri="http://schemas.openxmlformats.org/drawingml/2006/table">
            <a:tbl>
              <a:tblPr>
                <a:noFill/>
                <a:tableStyleId>{5AF41D36-14E9-4691-8A7E-910FE955A596}</a:tableStyleId>
              </a:tblPr>
              <a:tblGrid>
                <a:gridCol w="872250"/>
                <a:gridCol w="1305950"/>
                <a:gridCol w="970575"/>
                <a:gridCol w="764550"/>
                <a:gridCol w="886750"/>
                <a:gridCol w="1033375"/>
                <a:gridCol w="1167525"/>
                <a:gridCol w="1252625"/>
              </a:tblGrid>
              <a:tr h="381000">
                <a:tc>
                  <a:txBody>
                    <a:bodyPr/>
                    <a:lstStyle/>
                    <a:p>
                      <a:pPr indent="0" lvl="0" marL="0" rtl="0" algn="l">
                        <a:spcBef>
                          <a:spcPts val="0"/>
                        </a:spcBef>
                        <a:spcAft>
                          <a:spcPts val="0"/>
                        </a:spcAft>
                        <a:buNone/>
                      </a:pPr>
                      <a:r>
                        <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b="1" sz="1300">
                        <a:solidFill>
                          <a:schemeClr val="lt1"/>
                        </a:solidFill>
                        <a:latin typeface="Open Sans"/>
                        <a:ea typeface="Open Sans"/>
                        <a:cs typeface="Open Sans"/>
                        <a:sym typeface="Open Sans"/>
                      </a:endParaRPr>
                    </a:p>
                  </a:txBody>
                  <a:tcPr marT="91425" marB="91425" marR="91425" marL="91425">
                    <a:solidFill>
                      <a:srgbClr val="C9DAF8"/>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Baseline</a:t>
                      </a:r>
                      <a:endParaRPr b="1" sz="1300">
                        <a:solidFill>
                          <a:schemeClr val="lt1"/>
                        </a:solidFill>
                        <a:latin typeface="Open Sans"/>
                        <a:ea typeface="Open Sans"/>
                        <a:cs typeface="Open Sans"/>
                        <a:sym typeface="Open Sans"/>
                      </a:endParaRPr>
                    </a:p>
                  </a:txBody>
                  <a:tcPr marT="91425" marB="91425" marR="91425" marL="91425">
                    <a:solidFill>
                      <a:srgbClr val="C9DAF8"/>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RF</a:t>
                      </a:r>
                      <a:endParaRPr b="1" sz="1300">
                        <a:solidFill>
                          <a:schemeClr val="lt1"/>
                        </a:solidFill>
                        <a:latin typeface="Open Sans"/>
                        <a:ea typeface="Open Sans"/>
                        <a:cs typeface="Open Sans"/>
                        <a:sym typeface="Open Sans"/>
                      </a:endParaRPr>
                    </a:p>
                  </a:txBody>
                  <a:tcPr marT="91425" marB="91425" marR="91425" marL="91425">
                    <a:solidFill>
                      <a:srgbClr val="A4C2F4"/>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XGBoost</a:t>
                      </a:r>
                      <a:endParaRPr b="1" sz="1300">
                        <a:solidFill>
                          <a:schemeClr val="lt1"/>
                        </a:solidFill>
                        <a:latin typeface="Open Sans"/>
                        <a:ea typeface="Open Sans"/>
                        <a:cs typeface="Open Sans"/>
                        <a:sym typeface="Open Sans"/>
                      </a:endParaRPr>
                    </a:p>
                  </a:txBody>
                  <a:tcPr marT="91425" marB="91425" marR="91425" marL="91425">
                    <a:solidFill>
                      <a:srgbClr val="A4C2F4"/>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Log reg</a:t>
                      </a:r>
                      <a:endParaRPr b="1" sz="1300">
                        <a:solidFill>
                          <a:schemeClr val="lt1"/>
                        </a:solidFill>
                        <a:latin typeface="Open Sans"/>
                        <a:ea typeface="Open Sans"/>
                        <a:cs typeface="Open Sans"/>
                        <a:sym typeface="Open Sans"/>
                      </a:endParaRPr>
                    </a:p>
                  </a:txBody>
                  <a:tcPr marT="91425" marB="91425" marR="91425" marL="91425">
                    <a:solidFill>
                      <a:srgbClr val="3C78D8"/>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Perceptron</a:t>
                      </a:r>
                      <a:endParaRPr b="1" sz="1300">
                        <a:solidFill>
                          <a:schemeClr val="lt1"/>
                        </a:solidFill>
                        <a:latin typeface="Open Sans"/>
                        <a:ea typeface="Open Sans"/>
                        <a:cs typeface="Open Sans"/>
                        <a:sym typeface="Open Sans"/>
                      </a:endParaRPr>
                    </a:p>
                  </a:txBody>
                  <a:tcPr marT="91425" marB="91425" marR="91425" marL="91425">
                    <a:lnB cap="flat" cmpd="sng" w="9525">
                      <a:solidFill>
                        <a:srgbClr val="B7B7B7"/>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Multilayer</a:t>
                      </a:r>
                      <a:endParaRPr b="1" sz="1300">
                        <a:solidFill>
                          <a:schemeClr val="lt1"/>
                        </a:solidFill>
                        <a:latin typeface="Open Sans"/>
                        <a:ea typeface="Open Sans"/>
                        <a:cs typeface="Open Sans"/>
                        <a:sym typeface="Open Sans"/>
                      </a:endParaRPr>
                    </a:p>
                  </a:txBody>
                  <a:tcPr marT="91425" marB="91425" marR="91425" marL="91425">
                    <a:solidFill>
                      <a:srgbClr val="073763"/>
                    </a:solidFill>
                  </a:tcPr>
                </a:tc>
              </a:tr>
              <a:tr h="381000">
                <a:tc>
                  <a:txBody>
                    <a:bodyPr/>
                    <a:lstStyle/>
                    <a:p>
                      <a:pPr indent="0" lvl="0" marL="0" rtl="0" algn="l">
                        <a:spcBef>
                          <a:spcPts val="0"/>
                        </a:spcBef>
                        <a:spcAft>
                          <a:spcPts val="0"/>
                        </a:spcAft>
                        <a:buNone/>
                      </a:pPr>
                      <a:r>
                        <a:rPr lang="en" sz="1300">
                          <a:latin typeface="Open Sans"/>
                          <a:ea typeface="Open Sans"/>
                          <a:cs typeface="Open Sans"/>
                          <a:sym typeface="Open Sans"/>
                        </a:rPr>
                        <a:t>au</a:t>
                      </a:r>
                      <a:r>
                        <a:rPr lang="en" sz="1300">
                          <a:latin typeface="Open Sans"/>
                          <a:ea typeface="Open Sans"/>
                          <a:cs typeface="Open Sans"/>
                          <a:sym typeface="Open Sans"/>
                        </a:rPr>
                        <a:t>prc</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Train</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Validation</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Test</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0.20</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1.00</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0.97</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0.83</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1.00</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0.87</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0.86</a:t>
                      </a:r>
                      <a:endParaRPr sz="1300">
                        <a:latin typeface="Open Sans"/>
                        <a:ea typeface="Open Sans"/>
                        <a:cs typeface="Open Sans"/>
                        <a:sym typeface="Open Sans"/>
                      </a:endParaRPr>
                    </a:p>
                    <a:p>
                      <a:pPr indent="0" lvl="0" marL="0" rtl="0" algn="l">
                        <a:spcBef>
                          <a:spcPts val="0"/>
                        </a:spcBef>
                        <a:spcAft>
                          <a:spcPts val="0"/>
                        </a:spcAft>
                        <a:buNone/>
                      </a:pPr>
                      <a:r>
                        <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lnSpc>
                          <a:spcPct val="115000"/>
                        </a:lnSpc>
                        <a:spcBef>
                          <a:spcPts val="0"/>
                        </a:spcBef>
                        <a:spcAft>
                          <a:spcPts val="0"/>
                        </a:spcAft>
                        <a:buNone/>
                      </a:pPr>
                      <a:r>
                        <a:rPr lang="en" sz="1300">
                          <a:latin typeface="Open Sans"/>
                          <a:ea typeface="Open Sans"/>
                          <a:cs typeface="Open Sans"/>
                          <a:sym typeface="Open Sans"/>
                        </a:rPr>
                        <a:t>0.86</a:t>
                      </a:r>
                      <a:endParaRPr sz="1300">
                        <a:latin typeface="Open Sans"/>
                        <a:ea typeface="Open Sans"/>
                        <a:cs typeface="Open Sans"/>
                        <a:sym typeface="Open Sans"/>
                      </a:endParaRPr>
                    </a:p>
                    <a:p>
                      <a:pPr indent="0" lvl="0" marL="0" rtl="0" algn="l">
                        <a:lnSpc>
                          <a:spcPct val="115000"/>
                        </a:lnSpc>
                        <a:spcBef>
                          <a:spcPts val="0"/>
                        </a:spcBef>
                        <a:spcAft>
                          <a:spcPts val="0"/>
                        </a:spcAft>
                        <a:buNone/>
                      </a:pPr>
                      <a:r>
                        <a:rPr lang="en" sz="1300">
                          <a:latin typeface="Open Sans"/>
                          <a:ea typeface="Open Sans"/>
                          <a:cs typeface="Open Sans"/>
                          <a:sym typeface="Open Sans"/>
                        </a:rPr>
                        <a:t>0.73</a:t>
                      </a:r>
                      <a:endParaRPr sz="1300">
                        <a:latin typeface="Open Sans"/>
                        <a:ea typeface="Open Sans"/>
                        <a:cs typeface="Open Sans"/>
                        <a:sym typeface="Open Sans"/>
                      </a:endParaRPr>
                    </a:p>
                    <a:p>
                      <a:pPr indent="0" lvl="0" marL="0" rtl="0" algn="l">
                        <a:lnSpc>
                          <a:spcPct val="115000"/>
                        </a:lnSpc>
                        <a:spcBef>
                          <a:spcPts val="0"/>
                        </a:spcBef>
                        <a:spcAft>
                          <a:spcPts val="0"/>
                        </a:spcAft>
                        <a:buNone/>
                      </a:pPr>
                      <a:r>
                        <a:rPr lang="en" sz="1300">
                          <a:latin typeface="Open Sans"/>
                          <a:ea typeface="Open Sans"/>
                          <a:cs typeface="Open Sans"/>
                          <a:sym typeface="Open Sans"/>
                        </a:rPr>
                        <a:t>0.55</a:t>
                      </a:r>
                      <a:endParaRPr sz="1300">
                        <a:latin typeface="Open Sans"/>
                        <a:ea typeface="Open Sans"/>
                        <a:cs typeface="Open Sans"/>
                        <a:sym typeface="Open Sans"/>
                      </a:endParaRPr>
                    </a:p>
                  </a:txBody>
                  <a:tcPr marT="91425" marB="91425" marR="91425" marL="91425">
                    <a:lnR cap="flat" cmpd="sng" w="9525">
                      <a:solidFill>
                        <a:srgbClr val="B7B7B7"/>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 sz="1300">
                          <a:solidFill>
                            <a:srgbClr val="9E9E9E"/>
                          </a:solidFill>
                          <a:latin typeface="Open Sans"/>
                          <a:ea typeface="Open Sans"/>
                          <a:cs typeface="Open Sans"/>
                          <a:sym typeface="Open Sans"/>
                        </a:rPr>
                        <a:t>NA</a:t>
                      </a:r>
                      <a:endParaRPr sz="1300">
                        <a:solidFill>
                          <a:srgbClr val="9E9E9E"/>
                        </a:solidFill>
                        <a:latin typeface="Open Sans"/>
                        <a:ea typeface="Open Sans"/>
                        <a:cs typeface="Open Sans"/>
                        <a:sym typeface="Open Sans"/>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300">
                          <a:solidFill>
                            <a:srgbClr val="FF0000"/>
                          </a:solidFill>
                          <a:latin typeface="Open Sans"/>
                          <a:ea typeface="Open Sans"/>
                          <a:cs typeface="Open Sans"/>
                          <a:sym typeface="Open Sans"/>
                        </a:rPr>
                        <a:t>0.99</a:t>
                      </a:r>
                      <a:endParaRPr sz="1300">
                        <a:solidFill>
                          <a:srgbClr val="FF0000"/>
                        </a:solidFill>
                        <a:latin typeface="Open Sans"/>
                        <a:ea typeface="Open Sans"/>
                        <a:cs typeface="Open Sans"/>
                        <a:sym typeface="Open Sans"/>
                      </a:endParaRPr>
                    </a:p>
                    <a:p>
                      <a:pPr indent="0" lvl="0" marL="0" rtl="0" algn="l">
                        <a:spcBef>
                          <a:spcPts val="0"/>
                        </a:spcBef>
                        <a:spcAft>
                          <a:spcPts val="0"/>
                        </a:spcAft>
                        <a:buNone/>
                      </a:pPr>
                      <a:r>
                        <a:rPr lang="en" sz="1300">
                          <a:solidFill>
                            <a:srgbClr val="FF0000"/>
                          </a:solidFill>
                          <a:latin typeface="Open Sans"/>
                          <a:ea typeface="Open Sans"/>
                          <a:cs typeface="Open Sans"/>
                          <a:sym typeface="Open Sans"/>
                        </a:rPr>
                        <a:t>0.84</a:t>
                      </a:r>
                      <a:endParaRPr sz="1300">
                        <a:solidFill>
                          <a:srgbClr val="FF0000"/>
                        </a:solidFill>
                        <a:latin typeface="Open Sans"/>
                        <a:ea typeface="Open Sans"/>
                        <a:cs typeface="Open Sans"/>
                        <a:sym typeface="Open Sans"/>
                      </a:endParaRPr>
                    </a:p>
                    <a:p>
                      <a:pPr indent="0" lvl="0" marL="0" rtl="0" algn="l">
                        <a:spcBef>
                          <a:spcPts val="0"/>
                        </a:spcBef>
                        <a:spcAft>
                          <a:spcPts val="0"/>
                        </a:spcAft>
                        <a:buNone/>
                      </a:pPr>
                      <a:r>
                        <a:rPr lang="en" sz="1300">
                          <a:solidFill>
                            <a:srgbClr val="FF0000"/>
                          </a:solidFill>
                          <a:latin typeface="Open Sans"/>
                          <a:ea typeface="Open Sans"/>
                          <a:cs typeface="Open Sans"/>
                          <a:sym typeface="Open Sans"/>
                        </a:rPr>
                        <a:t>0.84</a:t>
                      </a:r>
                      <a:endParaRPr sz="1300">
                        <a:solidFill>
                          <a:srgbClr val="FF0000"/>
                        </a:solidFill>
                        <a:latin typeface="Open Sans"/>
                        <a:ea typeface="Open Sans"/>
                        <a:cs typeface="Open Sans"/>
                        <a:sym typeface="Open Sans"/>
                      </a:endParaRPr>
                    </a:p>
                  </a:txBody>
                  <a:tcPr marT="91425" marB="91425" marR="91425" marL="91425">
                    <a:lnL cap="flat" cmpd="sng" w="9525">
                      <a:solidFill>
                        <a:srgbClr val="B7B7B7"/>
                      </a:solidFill>
                      <a:prstDash val="solid"/>
                      <a:round/>
                      <a:headEnd len="sm" w="sm" type="none"/>
                      <a:tailEnd len="sm" w="sm" type="none"/>
                    </a:lnL>
                    <a:solidFill>
                      <a:schemeClr val="lt1"/>
                    </a:solidFill>
                  </a:tcPr>
                </a:tc>
              </a:tr>
              <a:tr h="381000">
                <a:tc>
                  <a:txBody>
                    <a:bodyPr/>
                    <a:lstStyle/>
                    <a:p>
                      <a:pPr indent="0" lvl="0" marL="0" rtl="0" algn="l">
                        <a:spcBef>
                          <a:spcPts val="0"/>
                        </a:spcBef>
                        <a:spcAft>
                          <a:spcPts val="0"/>
                        </a:spcAft>
                        <a:buNone/>
                      </a:pPr>
                      <a:r>
                        <a:rPr lang="en" sz="1300">
                          <a:latin typeface="Open Sans"/>
                          <a:ea typeface="Open Sans"/>
                          <a:cs typeface="Open Sans"/>
                          <a:sym typeface="Open Sans"/>
                        </a:rPr>
                        <a:t>loss</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Train</a:t>
                      </a:r>
                      <a:endParaRPr sz="13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Validation</a:t>
                      </a:r>
                      <a:endParaRPr sz="13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Test</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0.00</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0.09</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0.00</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spcBef>
                          <a:spcPts val="0"/>
                        </a:spcBef>
                        <a:spcAft>
                          <a:spcPts val="0"/>
                        </a:spcAft>
                        <a:buNone/>
                      </a:pPr>
                      <a:r>
                        <a:rPr lang="en" sz="1300">
                          <a:latin typeface="Open Sans"/>
                          <a:ea typeface="Open Sans"/>
                          <a:cs typeface="Open Sans"/>
                          <a:sym typeface="Open Sans"/>
                        </a:rPr>
                        <a:t>1.84</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1.62</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1.47</a:t>
                      </a:r>
                      <a:endParaRPr sz="1300">
                        <a:latin typeface="Open Sans"/>
                        <a:ea typeface="Open Sans"/>
                        <a:cs typeface="Open Sans"/>
                        <a:sym typeface="Open Sans"/>
                      </a:endParaRPr>
                    </a:p>
                  </a:txBody>
                  <a:tcPr marT="91425" marB="91425" marR="91425" marL="91425">
                    <a:solidFill>
                      <a:schemeClr val="lt1"/>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300">
                          <a:latin typeface="Open Sans"/>
                          <a:ea typeface="Open Sans"/>
                          <a:cs typeface="Open Sans"/>
                          <a:sym typeface="Open Sans"/>
                        </a:rPr>
                        <a:t>0.42</a:t>
                      </a:r>
                      <a:endParaRPr sz="13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300">
                          <a:latin typeface="Open Sans"/>
                          <a:ea typeface="Open Sans"/>
                          <a:cs typeface="Open Sans"/>
                          <a:sym typeface="Open Sans"/>
                        </a:rPr>
                        <a:t>0.49</a:t>
                      </a:r>
                      <a:endParaRPr sz="1300">
                        <a:latin typeface="Open Sans"/>
                        <a:ea typeface="Open Sans"/>
                        <a:cs typeface="Open Sans"/>
                        <a:sym typeface="Open Sans"/>
                      </a:endParaRPr>
                    </a:p>
                    <a:p>
                      <a:pPr indent="0" lvl="0" marL="0" rtl="0" algn="l">
                        <a:lnSpc>
                          <a:spcPct val="115000"/>
                        </a:lnSpc>
                        <a:spcBef>
                          <a:spcPts val="0"/>
                        </a:spcBef>
                        <a:spcAft>
                          <a:spcPts val="0"/>
                        </a:spcAft>
                        <a:buNone/>
                      </a:pPr>
                      <a:r>
                        <a:rPr lang="en" sz="1300">
                          <a:latin typeface="Open Sans"/>
                          <a:ea typeface="Open Sans"/>
                          <a:cs typeface="Open Sans"/>
                          <a:sym typeface="Open Sans"/>
                        </a:rPr>
                        <a:t>0.86</a:t>
                      </a:r>
                      <a:endParaRPr sz="1300">
                        <a:latin typeface="Open Sans"/>
                        <a:ea typeface="Open Sans"/>
                        <a:cs typeface="Open Sans"/>
                        <a:sym typeface="Open Sans"/>
                      </a:endParaRPr>
                    </a:p>
                  </a:txBody>
                  <a:tcPr marT="91425" marB="91425" marR="91425" marL="91425">
                    <a:lnR cap="flat" cmpd="sng" w="9525">
                      <a:solidFill>
                        <a:srgbClr val="B7B7B7"/>
                      </a:solidFill>
                      <a:prstDash val="solid"/>
                      <a:round/>
                      <a:headEnd len="sm" w="sm" type="none"/>
                      <a:tailEnd len="sm" w="sm" type="none"/>
                    </a:lnR>
                    <a:solidFill>
                      <a:schemeClr val="lt1"/>
                    </a:solidFill>
                  </a:tcPr>
                </a:tc>
                <a:tc>
                  <a:txBody>
                    <a:bodyPr/>
                    <a:lstStyle/>
                    <a:p>
                      <a:pPr indent="0" lvl="0" marL="0" rtl="0" algn="l">
                        <a:spcBef>
                          <a:spcPts val="0"/>
                        </a:spcBef>
                        <a:spcAft>
                          <a:spcPts val="0"/>
                        </a:spcAft>
                        <a:buNone/>
                      </a:pPr>
                      <a:r>
                        <a:rPr lang="en" sz="1000">
                          <a:solidFill>
                            <a:srgbClr val="9E9E9E"/>
                          </a:solidFill>
                          <a:latin typeface="Open Sans"/>
                          <a:ea typeface="Open Sans"/>
                          <a:cs typeface="Open Sans"/>
                          <a:sym typeface="Open Sans"/>
                        </a:rPr>
                        <a:t>112 </a:t>
                      </a:r>
                      <a:r>
                        <a:rPr i="1" lang="en" sz="1000">
                          <a:solidFill>
                            <a:srgbClr val="9E9E9E"/>
                          </a:solidFill>
                          <a:latin typeface="Open Sans"/>
                          <a:ea typeface="Open Sans"/>
                          <a:cs typeface="Open Sans"/>
                          <a:sym typeface="Open Sans"/>
                        </a:rPr>
                        <a:t>misclassified</a:t>
                      </a:r>
                      <a:endParaRPr i="1" sz="1000">
                        <a:solidFill>
                          <a:srgbClr val="9E9E9E"/>
                        </a:solidFill>
                        <a:latin typeface="Open Sans"/>
                        <a:ea typeface="Open Sans"/>
                        <a:cs typeface="Open Sans"/>
                        <a:sym typeface="Open Sans"/>
                      </a:endParaRPr>
                    </a:p>
                    <a:p>
                      <a:pPr indent="0" lvl="0" marL="0" rtl="0" algn="l">
                        <a:spcBef>
                          <a:spcPts val="0"/>
                        </a:spcBef>
                        <a:spcAft>
                          <a:spcPts val="0"/>
                        </a:spcAft>
                        <a:buNone/>
                      </a:pPr>
                      <a:r>
                        <a:rPr lang="en" sz="1300">
                          <a:solidFill>
                            <a:srgbClr val="9E9E9E"/>
                          </a:solidFill>
                          <a:latin typeface="Open Sans"/>
                          <a:ea typeface="Open Sans"/>
                          <a:cs typeface="Open Sans"/>
                          <a:sym typeface="Open Sans"/>
                        </a:rPr>
                        <a:t>NA</a:t>
                      </a:r>
                      <a:endParaRPr sz="1300">
                        <a:solidFill>
                          <a:srgbClr val="9E9E9E"/>
                        </a:solidFill>
                        <a:latin typeface="Open Sans"/>
                        <a:ea typeface="Open Sans"/>
                        <a:cs typeface="Open Sans"/>
                        <a:sym typeface="Open Sans"/>
                      </a:endParaRPr>
                    </a:p>
                    <a:p>
                      <a:pPr indent="0" lvl="0" marL="0" rtl="0" algn="l">
                        <a:spcBef>
                          <a:spcPts val="0"/>
                        </a:spcBef>
                        <a:spcAft>
                          <a:spcPts val="0"/>
                        </a:spcAft>
                        <a:buNone/>
                      </a:pPr>
                      <a:r>
                        <a:rPr lang="en" sz="1300">
                          <a:solidFill>
                            <a:srgbClr val="9E9E9E"/>
                          </a:solidFill>
                          <a:latin typeface="Open Sans"/>
                          <a:ea typeface="Open Sans"/>
                          <a:cs typeface="Open Sans"/>
                          <a:sym typeface="Open Sans"/>
                        </a:rPr>
                        <a:t>NA</a:t>
                      </a:r>
                      <a:endParaRPr sz="1300">
                        <a:solidFill>
                          <a:srgbClr val="9E9E9E"/>
                        </a:solidFill>
                        <a:latin typeface="Open Sans"/>
                        <a:ea typeface="Open Sans"/>
                        <a:cs typeface="Open Sans"/>
                        <a:sym typeface="Open Sans"/>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300">
                          <a:solidFill>
                            <a:srgbClr val="FF0000"/>
                          </a:solidFill>
                          <a:latin typeface="Open Sans"/>
                          <a:ea typeface="Open Sans"/>
                          <a:cs typeface="Open Sans"/>
                          <a:sym typeface="Open Sans"/>
                        </a:rPr>
                        <a:t>0.03</a:t>
                      </a:r>
                      <a:endParaRPr sz="1300">
                        <a:solidFill>
                          <a:srgbClr val="FF0000"/>
                        </a:solidFill>
                        <a:latin typeface="Open Sans"/>
                        <a:ea typeface="Open Sans"/>
                        <a:cs typeface="Open Sans"/>
                        <a:sym typeface="Open Sans"/>
                      </a:endParaRPr>
                    </a:p>
                    <a:p>
                      <a:pPr indent="0" lvl="0" marL="0" rtl="0" algn="l">
                        <a:spcBef>
                          <a:spcPts val="0"/>
                        </a:spcBef>
                        <a:spcAft>
                          <a:spcPts val="0"/>
                        </a:spcAft>
                        <a:buNone/>
                      </a:pPr>
                      <a:r>
                        <a:rPr lang="en" sz="1300">
                          <a:solidFill>
                            <a:srgbClr val="FF0000"/>
                          </a:solidFill>
                          <a:latin typeface="Open Sans"/>
                          <a:ea typeface="Open Sans"/>
                          <a:cs typeface="Open Sans"/>
                          <a:sym typeface="Open Sans"/>
                        </a:rPr>
                        <a:t>0.37</a:t>
                      </a:r>
                      <a:endParaRPr sz="1300">
                        <a:solidFill>
                          <a:srgbClr val="FF0000"/>
                        </a:solidFill>
                        <a:latin typeface="Open Sans"/>
                        <a:ea typeface="Open Sans"/>
                        <a:cs typeface="Open Sans"/>
                        <a:sym typeface="Open Sans"/>
                      </a:endParaRPr>
                    </a:p>
                    <a:p>
                      <a:pPr indent="0" lvl="0" marL="0" rtl="0" algn="l">
                        <a:spcBef>
                          <a:spcPts val="0"/>
                        </a:spcBef>
                        <a:spcAft>
                          <a:spcPts val="0"/>
                        </a:spcAft>
                        <a:buNone/>
                      </a:pPr>
                      <a:r>
                        <a:rPr lang="en" sz="1300">
                          <a:solidFill>
                            <a:srgbClr val="FF0000"/>
                          </a:solidFill>
                          <a:latin typeface="Open Sans"/>
                          <a:ea typeface="Open Sans"/>
                          <a:cs typeface="Open Sans"/>
                          <a:sym typeface="Open Sans"/>
                        </a:rPr>
                        <a:t>0.19</a:t>
                      </a:r>
                      <a:endParaRPr sz="1300">
                        <a:solidFill>
                          <a:srgbClr val="FF0000"/>
                        </a:solidFill>
                        <a:latin typeface="Open Sans"/>
                        <a:ea typeface="Open Sans"/>
                        <a:cs typeface="Open Sans"/>
                        <a:sym typeface="Open Sans"/>
                      </a:endParaRPr>
                    </a:p>
                  </a:txBody>
                  <a:tcPr marT="91425" marB="91425" marR="91425" marL="91425">
                    <a:lnL cap="flat" cmpd="sng" w="9525">
                      <a:solidFill>
                        <a:srgbClr val="B7B7B7"/>
                      </a:solidFill>
                      <a:prstDash val="solid"/>
                      <a:round/>
                      <a:headEnd len="sm" w="sm" type="none"/>
                      <a:tailEnd len="sm" w="sm" type="none"/>
                    </a:lnL>
                    <a:solidFill>
                      <a:schemeClr val="lt1"/>
                    </a:solidFill>
                  </a:tcPr>
                </a:tc>
              </a:tr>
            </a:tbl>
          </a:graphicData>
        </a:graphic>
      </p:graphicFrame>
      <p:pic>
        <p:nvPicPr>
          <p:cNvPr id="118" name="Google Shape;118;p21"/>
          <p:cNvPicPr preferRelativeResize="0"/>
          <p:nvPr/>
        </p:nvPicPr>
        <p:blipFill rotWithShape="1">
          <a:blip r:embed="rId3">
            <a:alphaModFix/>
          </a:blip>
          <a:srcRect b="0" l="19812" r="24470" t="0"/>
          <a:stretch/>
        </p:blipFill>
        <p:spPr>
          <a:xfrm>
            <a:off x="6414225" y="2986550"/>
            <a:ext cx="924150" cy="927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574525" y="297775"/>
            <a:ext cx="47358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a:t>
            </a:r>
            <a:endParaRPr/>
          </a:p>
        </p:txBody>
      </p:sp>
      <p:grpSp>
        <p:nvGrpSpPr>
          <p:cNvPr id="124" name="Google Shape;124;p22"/>
          <p:cNvGrpSpPr/>
          <p:nvPr/>
        </p:nvGrpSpPr>
        <p:grpSpPr>
          <a:xfrm>
            <a:off x="574525" y="884425"/>
            <a:ext cx="8310601" cy="1808425"/>
            <a:chOff x="574525" y="1944950"/>
            <a:chExt cx="8310601" cy="1808425"/>
          </a:xfrm>
        </p:grpSpPr>
        <p:pic>
          <p:nvPicPr>
            <p:cNvPr id="125" name="Google Shape;125;p22"/>
            <p:cNvPicPr preferRelativeResize="0"/>
            <p:nvPr/>
          </p:nvPicPr>
          <p:blipFill>
            <a:blip r:embed="rId3">
              <a:alphaModFix/>
            </a:blip>
            <a:stretch>
              <a:fillRect/>
            </a:stretch>
          </p:blipFill>
          <p:spPr>
            <a:xfrm>
              <a:off x="574525" y="1944950"/>
              <a:ext cx="3793975" cy="1808425"/>
            </a:xfrm>
            <a:prstGeom prst="rect">
              <a:avLst/>
            </a:prstGeom>
            <a:noFill/>
            <a:ln>
              <a:noFill/>
            </a:ln>
          </p:spPr>
        </p:pic>
        <p:pic>
          <p:nvPicPr>
            <p:cNvPr id="126" name="Google Shape;126;p22"/>
            <p:cNvPicPr preferRelativeResize="0"/>
            <p:nvPr/>
          </p:nvPicPr>
          <p:blipFill>
            <a:blip r:embed="rId4">
              <a:alphaModFix/>
            </a:blip>
            <a:stretch>
              <a:fillRect/>
            </a:stretch>
          </p:blipFill>
          <p:spPr>
            <a:xfrm>
              <a:off x="4751547" y="1944951"/>
              <a:ext cx="4133579" cy="1808425"/>
            </a:xfrm>
            <a:prstGeom prst="rect">
              <a:avLst/>
            </a:prstGeom>
            <a:noFill/>
            <a:ln>
              <a:noFill/>
            </a:ln>
          </p:spPr>
        </p:pic>
      </p:grpSp>
      <p:grpSp>
        <p:nvGrpSpPr>
          <p:cNvPr id="127" name="Google Shape;127;p22"/>
          <p:cNvGrpSpPr/>
          <p:nvPr/>
        </p:nvGrpSpPr>
        <p:grpSpPr>
          <a:xfrm>
            <a:off x="574537" y="144125"/>
            <a:ext cx="7471289" cy="4999373"/>
            <a:chOff x="679612" y="144125"/>
            <a:chExt cx="7471289" cy="4999373"/>
          </a:xfrm>
        </p:grpSpPr>
        <p:pic>
          <p:nvPicPr>
            <p:cNvPr id="128" name="Google Shape;128;p22"/>
            <p:cNvPicPr preferRelativeResize="0"/>
            <p:nvPr/>
          </p:nvPicPr>
          <p:blipFill>
            <a:blip r:embed="rId5">
              <a:alphaModFix/>
            </a:blip>
            <a:stretch>
              <a:fillRect/>
            </a:stretch>
          </p:blipFill>
          <p:spPr>
            <a:xfrm>
              <a:off x="679612" y="2057100"/>
              <a:ext cx="2984425" cy="2866650"/>
            </a:xfrm>
            <a:prstGeom prst="rect">
              <a:avLst/>
            </a:prstGeom>
            <a:noFill/>
            <a:ln>
              <a:noFill/>
            </a:ln>
          </p:spPr>
        </p:pic>
        <p:pic>
          <p:nvPicPr>
            <p:cNvPr id="129" name="Google Shape;129;p22"/>
            <p:cNvPicPr preferRelativeResize="0"/>
            <p:nvPr/>
          </p:nvPicPr>
          <p:blipFill>
            <a:blip r:embed="rId6">
              <a:alphaModFix/>
            </a:blip>
            <a:stretch>
              <a:fillRect/>
            </a:stretch>
          </p:blipFill>
          <p:spPr>
            <a:xfrm>
              <a:off x="4889901" y="144125"/>
              <a:ext cx="3261000" cy="2427626"/>
            </a:xfrm>
            <a:prstGeom prst="rect">
              <a:avLst/>
            </a:prstGeom>
            <a:noFill/>
            <a:ln>
              <a:noFill/>
            </a:ln>
          </p:spPr>
        </p:pic>
        <p:pic>
          <p:nvPicPr>
            <p:cNvPr id="130" name="Google Shape;130;p22"/>
            <p:cNvPicPr preferRelativeResize="0"/>
            <p:nvPr/>
          </p:nvPicPr>
          <p:blipFill>
            <a:blip r:embed="rId7">
              <a:alphaModFix/>
            </a:blip>
            <a:stretch>
              <a:fillRect/>
            </a:stretch>
          </p:blipFill>
          <p:spPr>
            <a:xfrm>
              <a:off x="4889900" y="2718451"/>
              <a:ext cx="3261000" cy="242504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136" name="Google Shape;136;p23"/>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37" name="Google Shape;137;p23"/>
          <p:cNvSpPr/>
          <p:nvPr/>
        </p:nvSpPr>
        <p:spPr>
          <a:xfrm>
            <a:off x="22515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38" name="Google Shape;138;p23"/>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39" name="Google Shape;139;p23"/>
          <p:cNvSpPr/>
          <p:nvPr/>
        </p:nvSpPr>
        <p:spPr>
          <a:xfrm>
            <a:off x="40578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140" name="Google Shape;140;p23"/>
          <p:cNvGrpSpPr/>
          <p:nvPr/>
        </p:nvGrpSpPr>
        <p:grpSpPr>
          <a:xfrm>
            <a:off x="445200" y="1781300"/>
            <a:ext cx="8253651" cy="548700"/>
            <a:chOff x="445200" y="1781300"/>
            <a:chExt cx="8253651" cy="548700"/>
          </a:xfrm>
        </p:grpSpPr>
        <p:sp>
          <p:nvSpPr>
            <p:cNvPr id="141" name="Google Shape;141;p23"/>
            <p:cNvSpPr/>
            <p:nvPr/>
          </p:nvSpPr>
          <p:spPr>
            <a:xfrm>
              <a:off x="445200" y="1781300"/>
              <a:ext cx="2665500" cy="548700"/>
            </a:xfrm>
            <a:prstGeom prst="homePlate">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Feature Reduction</a:t>
              </a:r>
              <a:endParaRPr b="1">
                <a:solidFill>
                  <a:srgbClr val="F8F8F8"/>
                </a:solidFill>
                <a:latin typeface="Open Sans"/>
                <a:ea typeface="Open Sans"/>
                <a:cs typeface="Open Sans"/>
                <a:sym typeface="Open Sans"/>
              </a:endParaRPr>
            </a:p>
          </p:txBody>
        </p:sp>
        <p:sp>
          <p:nvSpPr>
            <p:cNvPr id="142" name="Google Shape;142;p23"/>
            <p:cNvSpPr/>
            <p:nvPr/>
          </p:nvSpPr>
          <p:spPr>
            <a:xfrm>
              <a:off x="3239275" y="1784600"/>
              <a:ext cx="26655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Random Forest</a:t>
              </a:r>
              <a:endParaRPr b="1">
                <a:latin typeface="Open Sans"/>
                <a:ea typeface="Open Sans"/>
                <a:cs typeface="Open Sans"/>
                <a:sym typeface="Open Sans"/>
              </a:endParaRPr>
            </a:p>
          </p:txBody>
        </p:sp>
        <p:sp>
          <p:nvSpPr>
            <p:cNvPr id="143" name="Google Shape;143;p23"/>
            <p:cNvSpPr/>
            <p:nvPr/>
          </p:nvSpPr>
          <p:spPr>
            <a:xfrm>
              <a:off x="6033351" y="1781300"/>
              <a:ext cx="26655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XGBoost</a:t>
              </a:r>
              <a:endParaRPr b="1">
                <a:latin typeface="Open Sans"/>
                <a:ea typeface="Open Sans"/>
                <a:cs typeface="Open Sans"/>
                <a:sym typeface="Open Sans"/>
              </a:endParaRPr>
            </a:p>
          </p:txBody>
        </p:sp>
      </p:grpSp>
      <p:grpSp>
        <p:nvGrpSpPr>
          <p:cNvPr id="144" name="Google Shape;144;p23"/>
          <p:cNvGrpSpPr/>
          <p:nvPr/>
        </p:nvGrpSpPr>
        <p:grpSpPr>
          <a:xfrm>
            <a:off x="445200" y="1630925"/>
            <a:ext cx="7967877" cy="3429725"/>
            <a:chOff x="445200" y="1630925"/>
            <a:chExt cx="7967877" cy="3429725"/>
          </a:xfrm>
        </p:grpSpPr>
        <p:pic>
          <p:nvPicPr>
            <p:cNvPr id="145" name="Google Shape;145;p23"/>
            <p:cNvPicPr preferRelativeResize="0"/>
            <p:nvPr/>
          </p:nvPicPr>
          <p:blipFill>
            <a:blip r:embed="rId3">
              <a:alphaModFix/>
            </a:blip>
            <a:stretch>
              <a:fillRect/>
            </a:stretch>
          </p:blipFill>
          <p:spPr>
            <a:xfrm>
              <a:off x="445200" y="1630925"/>
              <a:ext cx="4590010" cy="3429725"/>
            </a:xfrm>
            <a:prstGeom prst="rect">
              <a:avLst/>
            </a:prstGeom>
            <a:noFill/>
            <a:ln>
              <a:noFill/>
            </a:ln>
          </p:spPr>
        </p:pic>
        <p:pic>
          <p:nvPicPr>
            <p:cNvPr id="146" name="Google Shape;146;p23"/>
            <p:cNvPicPr preferRelativeResize="0"/>
            <p:nvPr/>
          </p:nvPicPr>
          <p:blipFill>
            <a:blip r:embed="rId4">
              <a:alphaModFix/>
            </a:blip>
            <a:stretch>
              <a:fillRect/>
            </a:stretch>
          </p:blipFill>
          <p:spPr>
            <a:xfrm>
              <a:off x="5578375" y="1839851"/>
              <a:ext cx="2834702" cy="2843574"/>
            </a:xfrm>
            <a:prstGeom prst="rect">
              <a:avLst/>
            </a:prstGeom>
            <a:noFill/>
            <a:ln>
              <a:noFill/>
            </a:ln>
          </p:spPr>
        </p:pic>
      </p:grpSp>
      <p:sp>
        <p:nvSpPr>
          <p:cNvPr id="147" name="Google Shape;147;p23"/>
          <p:cNvSpPr/>
          <p:nvPr/>
        </p:nvSpPr>
        <p:spPr>
          <a:xfrm>
            <a:off x="1018000" y="4575425"/>
            <a:ext cx="2699700" cy="321600"/>
          </a:xfrm>
          <a:prstGeom prst="rect">
            <a:avLst/>
          </a:prstGeom>
          <a:noFill/>
          <a:ln cap="flat" cmpd="sng" w="38100">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3"/>
          <p:cNvGrpSpPr/>
          <p:nvPr/>
        </p:nvGrpSpPr>
        <p:grpSpPr>
          <a:xfrm>
            <a:off x="6715300" y="2394750"/>
            <a:ext cx="1482100" cy="1833900"/>
            <a:chOff x="6715300" y="2394750"/>
            <a:chExt cx="1482100" cy="1833900"/>
          </a:xfrm>
        </p:grpSpPr>
        <p:grpSp>
          <p:nvGrpSpPr>
            <p:cNvPr id="149" name="Google Shape;149;p23"/>
            <p:cNvGrpSpPr/>
            <p:nvPr/>
          </p:nvGrpSpPr>
          <p:grpSpPr>
            <a:xfrm>
              <a:off x="6715300" y="2701075"/>
              <a:ext cx="918575" cy="1527575"/>
              <a:chOff x="6715300" y="2701075"/>
              <a:chExt cx="918575" cy="1527575"/>
            </a:xfrm>
          </p:grpSpPr>
          <p:cxnSp>
            <p:nvCxnSpPr>
              <p:cNvPr id="150" name="Google Shape;150;p23"/>
              <p:cNvCxnSpPr/>
              <p:nvPr/>
            </p:nvCxnSpPr>
            <p:spPr>
              <a:xfrm flipH="1">
                <a:off x="6715300" y="2701075"/>
                <a:ext cx="918000" cy="918000"/>
              </a:xfrm>
              <a:prstGeom prst="straightConnector1">
                <a:avLst/>
              </a:prstGeom>
              <a:noFill/>
              <a:ln cap="flat" cmpd="sng" w="9525">
                <a:solidFill>
                  <a:srgbClr val="B7B7B7"/>
                </a:solidFill>
                <a:prstDash val="solid"/>
                <a:round/>
                <a:headEnd len="med" w="med" type="none"/>
                <a:tailEnd len="med" w="med" type="triangle"/>
              </a:ln>
            </p:spPr>
          </p:cxnSp>
          <p:cxnSp>
            <p:nvCxnSpPr>
              <p:cNvPr id="151" name="Google Shape;151;p23"/>
              <p:cNvCxnSpPr/>
              <p:nvPr/>
            </p:nvCxnSpPr>
            <p:spPr>
              <a:xfrm flipH="1">
                <a:off x="7267050" y="2709475"/>
                <a:ext cx="357300" cy="1095300"/>
              </a:xfrm>
              <a:prstGeom prst="straightConnector1">
                <a:avLst/>
              </a:prstGeom>
              <a:noFill/>
              <a:ln cap="flat" cmpd="sng" w="9525">
                <a:solidFill>
                  <a:srgbClr val="B7B7B7"/>
                </a:solidFill>
                <a:prstDash val="solid"/>
                <a:round/>
                <a:headEnd len="med" w="med" type="none"/>
                <a:tailEnd len="med" w="med" type="triangle"/>
              </a:ln>
            </p:spPr>
          </p:cxnSp>
          <p:cxnSp>
            <p:nvCxnSpPr>
              <p:cNvPr id="152" name="Google Shape;152;p23"/>
              <p:cNvCxnSpPr/>
              <p:nvPr/>
            </p:nvCxnSpPr>
            <p:spPr>
              <a:xfrm flipH="1">
                <a:off x="7271800" y="2709475"/>
                <a:ext cx="357300" cy="1309800"/>
              </a:xfrm>
              <a:prstGeom prst="straightConnector1">
                <a:avLst/>
              </a:prstGeom>
              <a:noFill/>
              <a:ln cap="flat" cmpd="sng" w="9525">
                <a:solidFill>
                  <a:srgbClr val="B7B7B7"/>
                </a:solidFill>
                <a:prstDash val="solid"/>
                <a:round/>
                <a:headEnd len="med" w="med" type="none"/>
                <a:tailEnd len="med" w="med" type="triangle"/>
              </a:ln>
            </p:spPr>
          </p:cxnSp>
          <p:cxnSp>
            <p:nvCxnSpPr>
              <p:cNvPr id="153" name="Google Shape;153;p23"/>
              <p:cNvCxnSpPr/>
              <p:nvPr/>
            </p:nvCxnSpPr>
            <p:spPr>
              <a:xfrm>
                <a:off x="7629100" y="2709475"/>
                <a:ext cx="0" cy="1323900"/>
              </a:xfrm>
              <a:prstGeom prst="straightConnector1">
                <a:avLst/>
              </a:prstGeom>
              <a:noFill/>
              <a:ln cap="flat" cmpd="sng" w="9525">
                <a:solidFill>
                  <a:srgbClr val="B7B7B7"/>
                </a:solidFill>
                <a:prstDash val="solid"/>
                <a:round/>
                <a:headEnd len="med" w="med" type="none"/>
                <a:tailEnd len="med" w="med" type="triangle"/>
              </a:ln>
            </p:spPr>
          </p:cxnSp>
          <p:cxnSp>
            <p:nvCxnSpPr>
              <p:cNvPr id="154" name="Google Shape;154;p23"/>
              <p:cNvCxnSpPr/>
              <p:nvPr/>
            </p:nvCxnSpPr>
            <p:spPr>
              <a:xfrm flipH="1">
                <a:off x="7272075" y="2714250"/>
                <a:ext cx="361800" cy="1514400"/>
              </a:xfrm>
              <a:prstGeom prst="straightConnector1">
                <a:avLst/>
              </a:prstGeom>
              <a:noFill/>
              <a:ln cap="flat" cmpd="sng" w="9525">
                <a:solidFill>
                  <a:srgbClr val="B7B7B7"/>
                </a:solidFill>
                <a:prstDash val="solid"/>
                <a:round/>
                <a:headEnd len="med" w="med" type="none"/>
                <a:tailEnd len="med" w="med" type="triangle"/>
              </a:ln>
            </p:spPr>
          </p:cxnSp>
        </p:grpSp>
        <p:sp>
          <p:nvSpPr>
            <p:cNvPr id="155" name="Google Shape;155;p23"/>
            <p:cNvSpPr txBox="1"/>
            <p:nvPr/>
          </p:nvSpPr>
          <p:spPr>
            <a:xfrm>
              <a:off x="7179800" y="2394750"/>
              <a:ext cx="101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7B7B7"/>
                  </a:solidFill>
                  <a:latin typeface="Open Sans Light"/>
                  <a:ea typeface="Open Sans Light"/>
                  <a:cs typeface="Open Sans Light"/>
                  <a:sym typeface="Open Sans Light"/>
                </a:rPr>
                <a:t>Don’t include</a:t>
              </a:r>
              <a:endParaRPr sz="1100">
                <a:solidFill>
                  <a:srgbClr val="B7B7B7"/>
                </a:solidFill>
                <a:latin typeface="Open Sans Light"/>
                <a:ea typeface="Open Sans Light"/>
                <a:cs typeface="Open Sans Light"/>
                <a:sym typeface="Open Sans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161" name="Google Shape;161;p24"/>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62" name="Google Shape;162;p24"/>
          <p:cNvSpPr/>
          <p:nvPr/>
        </p:nvSpPr>
        <p:spPr>
          <a:xfrm>
            <a:off x="22515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63" name="Google Shape;163;p24"/>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64" name="Google Shape;164;p24"/>
          <p:cNvSpPr/>
          <p:nvPr/>
        </p:nvSpPr>
        <p:spPr>
          <a:xfrm>
            <a:off x="40578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165" name="Google Shape;165;p24"/>
          <p:cNvGrpSpPr/>
          <p:nvPr/>
        </p:nvGrpSpPr>
        <p:grpSpPr>
          <a:xfrm>
            <a:off x="445200" y="1781300"/>
            <a:ext cx="8253651" cy="548700"/>
            <a:chOff x="445200" y="1781300"/>
            <a:chExt cx="8253651" cy="548700"/>
          </a:xfrm>
        </p:grpSpPr>
        <p:sp>
          <p:nvSpPr>
            <p:cNvPr id="166" name="Google Shape;166;p24"/>
            <p:cNvSpPr/>
            <p:nvPr/>
          </p:nvSpPr>
          <p:spPr>
            <a:xfrm>
              <a:off x="445200" y="1781300"/>
              <a:ext cx="26655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Feature Reduction</a:t>
              </a:r>
              <a:endParaRPr b="1">
                <a:solidFill>
                  <a:srgbClr val="F8F8F8"/>
                </a:solidFill>
                <a:latin typeface="Open Sans"/>
                <a:ea typeface="Open Sans"/>
                <a:cs typeface="Open Sans"/>
                <a:sym typeface="Open Sans"/>
              </a:endParaRPr>
            </a:p>
          </p:txBody>
        </p:sp>
        <p:sp>
          <p:nvSpPr>
            <p:cNvPr id="167" name="Google Shape;167;p24"/>
            <p:cNvSpPr/>
            <p:nvPr/>
          </p:nvSpPr>
          <p:spPr>
            <a:xfrm>
              <a:off x="3239275" y="1784600"/>
              <a:ext cx="26655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Random Forest</a:t>
              </a:r>
              <a:endParaRPr b="1">
                <a:latin typeface="Open Sans"/>
                <a:ea typeface="Open Sans"/>
                <a:cs typeface="Open Sans"/>
                <a:sym typeface="Open Sans"/>
              </a:endParaRPr>
            </a:p>
          </p:txBody>
        </p:sp>
        <p:sp>
          <p:nvSpPr>
            <p:cNvPr id="168" name="Google Shape;168;p24"/>
            <p:cNvSpPr/>
            <p:nvPr/>
          </p:nvSpPr>
          <p:spPr>
            <a:xfrm>
              <a:off x="6033351" y="1781300"/>
              <a:ext cx="26655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XGBoost</a:t>
              </a:r>
              <a:endParaRPr b="1">
                <a:latin typeface="Open Sans"/>
                <a:ea typeface="Open Sans"/>
                <a:cs typeface="Open Sans"/>
                <a:sym typeface="Open Sans"/>
              </a:endParaRPr>
            </a:p>
          </p:txBody>
        </p:sp>
      </p:grpSp>
      <p:grpSp>
        <p:nvGrpSpPr>
          <p:cNvPr id="169" name="Google Shape;169;p24"/>
          <p:cNvGrpSpPr/>
          <p:nvPr/>
        </p:nvGrpSpPr>
        <p:grpSpPr>
          <a:xfrm>
            <a:off x="445196" y="2391236"/>
            <a:ext cx="8253609" cy="2661902"/>
            <a:chOff x="445196" y="2391236"/>
            <a:chExt cx="8253609" cy="2661902"/>
          </a:xfrm>
        </p:grpSpPr>
        <p:pic>
          <p:nvPicPr>
            <p:cNvPr id="170" name="Google Shape;170;p24"/>
            <p:cNvPicPr preferRelativeResize="0"/>
            <p:nvPr/>
          </p:nvPicPr>
          <p:blipFill>
            <a:blip r:embed="rId3">
              <a:alphaModFix/>
            </a:blip>
            <a:stretch>
              <a:fillRect/>
            </a:stretch>
          </p:blipFill>
          <p:spPr>
            <a:xfrm>
              <a:off x="445196" y="2433766"/>
              <a:ext cx="3816092" cy="2576814"/>
            </a:xfrm>
            <a:prstGeom prst="rect">
              <a:avLst/>
            </a:prstGeom>
            <a:noFill/>
            <a:ln>
              <a:noFill/>
            </a:ln>
          </p:spPr>
        </p:pic>
        <p:pic>
          <p:nvPicPr>
            <p:cNvPr id="171" name="Google Shape;171;p24"/>
            <p:cNvPicPr preferRelativeResize="0"/>
            <p:nvPr/>
          </p:nvPicPr>
          <p:blipFill>
            <a:blip r:embed="rId4">
              <a:alphaModFix/>
            </a:blip>
            <a:stretch>
              <a:fillRect/>
            </a:stretch>
          </p:blipFill>
          <p:spPr>
            <a:xfrm>
              <a:off x="5404596" y="2391236"/>
              <a:ext cx="3294208" cy="2661902"/>
            </a:xfrm>
            <a:prstGeom prst="rect">
              <a:avLst/>
            </a:prstGeom>
            <a:noFill/>
            <a:ln>
              <a:noFill/>
            </a:ln>
          </p:spPr>
        </p:pic>
      </p:grpSp>
      <p:sp>
        <p:nvSpPr>
          <p:cNvPr id="172" name="Google Shape;172;p24"/>
          <p:cNvSpPr/>
          <p:nvPr/>
        </p:nvSpPr>
        <p:spPr>
          <a:xfrm>
            <a:off x="1140325" y="2571750"/>
            <a:ext cx="2975400" cy="210300"/>
          </a:xfrm>
          <a:prstGeom prst="rect">
            <a:avLst/>
          </a:prstGeom>
          <a:noFill/>
          <a:ln cap="flat" cmpd="sng" w="38100">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7135550" y="2689000"/>
            <a:ext cx="774300" cy="7410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179" name="Google Shape;179;p25"/>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80" name="Google Shape;180;p25"/>
          <p:cNvSpPr/>
          <p:nvPr/>
        </p:nvSpPr>
        <p:spPr>
          <a:xfrm>
            <a:off x="22515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81" name="Google Shape;181;p25"/>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82" name="Google Shape;182;p25"/>
          <p:cNvSpPr/>
          <p:nvPr/>
        </p:nvSpPr>
        <p:spPr>
          <a:xfrm>
            <a:off x="40578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sp>
        <p:nvSpPr>
          <p:cNvPr id="183" name="Google Shape;183;p25"/>
          <p:cNvSpPr/>
          <p:nvPr/>
        </p:nvSpPr>
        <p:spPr>
          <a:xfrm>
            <a:off x="445200" y="1781300"/>
            <a:ext cx="26655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Feature Reduction</a:t>
            </a:r>
            <a:endParaRPr b="1">
              <a:solidFill>
                <a:srgbClr val="F8F8F8"/>
              </a:solidFill>
              <a:latin typeface="Open Sans"/>
              <a:ea typeface="Open Sans"/>
              <a:cs typeface="Open Sans"/>
              <a:sym typeface="Open Sans"/>
            </a:endParaRPr>
          </a:p>
        </p:txBody>
      </p:sp>
      <p:sp>
        <p:nvSpPr>
          <p:cNvPr id="184" name="Google Shape;184;p25"/>
          <p:cNvSpPr/>
          <p:nvPr/>
        </p:nvSpPr>
        <p:spPr>
          <a:xfrm>
            <a:off x="3239275" y="1784600"/>
            <a:ext cx="2665500" cy="542100"/>
          </a:xfrm>
          <a:prstGeom prst="chevron">
            <a:avLst>
              <a:gd fmla="val 50000" name="adj"/>
            </a:avLst>
          </a:prstGeom>
          <a:solidFill>
            <a:schemeClr val="lt2"/>
          </a:solidFill>
          <a:ln cap="flat" cmpd="sng" w="9525">
            <a:solidFill>
              <a:srgbClr val="F8F8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Random Forest</a:t>
            </a:r>
            <a:endParaRPr b="1">
              <a:latin typeface="Open Sans"/>
              <a:ea typeface="Open Sans"/>
              <a:cs typeface="Open Sans"/>
              <a:sym typeface="Open Sans"/>
            </a:endParaRPr>
          </a:p>
        </p:txBody>
      </p:sp>
      <p:sp>
        <p:nvSpPr>
          <p:cNvPr id="185" name="Google Shape;185;p25"/>
          <p:cNvSpPr/>
          <p:nvPr/>
        </p:nvSpPr>
        <p:spPr>
          <a:xfrm>
            <a:off x="6033351" y="1781300"/>
            <a:ext cx="2665500" cy="5487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XGBoost</a:t>
            </a:r>
            <a:endParaRPr b="1">
              <a:latin typeface="Open Sans"/>
              <a:ea typeface="Open Sans"/>
              <a:cs typeface="Open Sans"/>
              <a:sym typeface="Open Sans"/>
            </a:endParaRPr>
          </a:p>
        </p:txBody>
      </p:sp>
      <p:pic>
        <p:nvPicPr>
          <p:cNvPr id="186" name="Google Shape;186;p25"/>
          <p:cNvPicPr preferRelativeResize="0"/>
          <p:nvPr/>
        </p:nvPicPr>
        <p:blipFill>
          <a:blip r:embed="rId3">
            <a:alphaModFix/>
          </a:blip>
          <a:stretch>
            <a:fillRect/>
          </a:stretch>
        </p:blipFill>
        <p:spPr>
          <a:xfrm>
            <a:off x="794150" y="2471975"/>
            <a:ext cx="2569687" cy="2512001"/>
          </a:xfrm>
          <a:prstGeom prst="rect">
            <a:avLst/>
          </a:prstGeom>
          <a:noFill/>
          <a:ln>
            <a:noFill/>
          </a:ln>
        </p:spPr>
      </p:pic>
      <p:pic>
        <p:nvPicPr>
          <p:cNvPr id="187" name="Google Shape;187;p25"/>
          <p:cNvPicPr preferRelativeResize="0"/>
          <p:nvPr/>
        </p:nvPicPr>
        <p:blipFill>
          <a:blip r:embed="rId4">
            <a:alphaModFix/>
          </a:blip>
          <a:stretch>
            <a:fillRect/>
          </a:stretch>
        </p:blipFill>
        <p:spPr>
          <a:xfrm>
            <a:off x="3852687" y="2473625"/>
            <a:ext cx="2629917" cy="250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p:nvPr/>
        </p:nvSpPr>
        <p:spPr>
          <a:xfrm>
            <a:off x="4705075" y="1172800"/>
            <a:ext cx="3703200" cy="408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txBox="1"/>
          <p:nvPr>
            <p:ph type="title"/>
          </p:nvPr>
        </p:nvSpPr>
        <p:spPr>
          <a:xfrm>
            <a:off x="395475" y="273225"/>
            <a:ext cx="54855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194" name="Google Shape;194;p26"/>
          <p:cNvSpPr/>
          <p:nvPr/>
        </p:nvSpPr>
        <p:spPr>
          <a:xfrm>
            <a:off x="445200" y="1011450"/>
            <a:ext cx="1806300" cy="548700"/>
          </a:xfrm>
          <a:prstGeom prst="homePlat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95" name="Google Shape;195;p26"/>
          <p:cNvSpPr/>
          <p:nvPr/>
        </p:nvSpPr>
        <p:spPr>
          <a:xfrm>
            <a:off x="2251500" y="1014750"/>
            <a:ext cx="18063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96" name="Google Shape;196;p26"/>
          <p:cNvSpPr/>
          <p:nvPr/>
        </p:nvSpPr>
        <p:spPr>
          <a:xfrm>
            <a:off x="5864100" y="1011450"/>
            <a:ext cx="28347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97" name="Google Shape;197;p26"/>
          <p:cNvSpPr/>
          <p:nvPr/>
        </p:nvSpPr>
        <p:spPr>
          <a:xfrm>
            <a:off x="4057800" y="1014750"/>
            <a:ext cx="1806300" cy="542100"/>
          </a:xfrm>
          <a:prstGeom prst="chevron">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198" name="Google Shape;198;p26"/>
          <p:cNvGrpSpPr/>
          <p:nvPr/>
        </p:nvGrpSpPr>
        <p:grpSpPr>
          <a:xfrm>
            <a:off x="445200" y="1781300"/>
            <a:ext cx="8253651" cy="548700"/>
            <a:chOff x="445200" y="1781300"/>
            <a:chExt cx="8253651" cy="548700"/>
          </a:xfrm>
        </p:grpSpPr>
        <p:sp>
          <p:nvSpPr>
            <p:cNvPr id="199" name="Google Shape;199;p26"/>
            <p:cNvSpPr/>
            <p:nvPr/>
          </p:nvSpPr>
          <p:spPr>
            <a:xfrm>
              <a:off x="445200" y="1781300"/>
              <a:ext cx="2665500" cy="548700"/>
            </a:xfrm>
            <a:prstGeom prst="homePlate">
              <a:avLst>
                <a:gd fmla="val 50000" name="adj"/>
              </a:avLst>
            </a:prstGeom>
            <a:solidFill>
              <a:srgbClr val="1A356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Perceptron</a:t>
              </a:r>
              <a:endParaRPr b="1">
                <a:solidFill>
                  <a:srgbClr val="F8F8F8"/>
                </a:solidFill>
                <a:latin typeface="Open Sans"/>
                <a:ea typeface="Open Sans"/>
                <a:cs typeface="Open Sans"/>
                <a:sym typeface="Open Sans"/>
              </a:endParaRPr>
            </a:p>
          </p:txBody>
        </p:sp>
        <p:sp>
          <p:nvSpPr>
            <p:cNvPr id="200" name="Google Shape;200;p26"/>
            <p:cNvSpPr/>
            <p:nvPr/>
          </p:nvSpPr>
          <p:spPr>
            <a:xfrm>
              <a:off x="3239275" y="1784600"/>
              <a:ext cx="2665500" cy="5421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Logistic regression</a:t>
              </a:r>
              <a:endParaRPr b="1">
                <a:latin typeface="Open Sans"/>
                <a:ea typeface="Open Sans"/>
                <a:cs typeface="Open Sans"/>
                <a:sym typeface="Open Sans"/>
              </a:endParaRPr>
            </a:p>
          </p:txBody>
        </p:sp>
        <p:sp>
          <p:nvSpPr>
            <p:cNvPr id="201" name="Google Shape;201;p26"/>
            <p:cNvSpPr/>
            <p:nvPr/>
          </p:nvSpPr>
          <p:spPr>
            <a:xfrm>
              <a:off x="6033351" y="1781300"/>
              <a:ext cx="2665500" cy="548700"/>
            </a:xfrm>
            <a:prstGeom prst="chevron">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Open Sans"/>
                  <a:ea typeface="Open Sans"/>
                  <a:cs typeface="Open Sans"/>
                  <a:sym typeface="Open Sans"/>
                </a:rPr>
                <a:t>Multilayer perceptron</a:t>
              </a:r>
              <a:endParaRPr b="1">
                <a:latin typeface="Open Sans"/>
                <a:ea typeface="Open Sans"/>
                <a:cs typeface="Open Sans"/>
                <a:sym typeface="Open Sans"/>
              </a:endParaRPr>
            </a:p>
          </p:txBody>
        </p:sp>
      </p:grpSp>
      <p:pic>
        <p:nvPicPr>
          <p:cNvPr id="202" name="Google Shape;202;p26"/>
          <p:cNvPicPr preferRelativeResize="0"/>
          <p:nvPr/>
        </p:nvPicPr>
        <p:blipFill>
          <a:blip r:embed="rId3">
            <a:alphaModFix/>
          </a:blip>
          <a:stretch>
            <a:fillRect/>
          </a:stretch>
        </p:blipFill>
        <p:spPr>
          <a:xfrm>
            <a:off x="546982" y="2695375"/>
            <a:ext cx="3276119" cy="2333824"/>
          </a:xfrm>
          <a:prstGeom prst="rect">
            <a:avLst/>
          </a:prstGeom>
          <a:noFill/>
          <a:ln>
            <a:noFill/>
          </a:ln>
        </p:spPr>
      </p:pic>
      <p:sp>
        <p:nvSpPr>
          <p:cNvPr id="203" name="Google Shape;203;p26"/>
          <p:cNvSpPr/>
          <p:nvPr/>
        </p:nvSpPr>
        <p:spPr>
          <a:xfrm>
            <a:off x="3912475" y="3222600"/>
            <a:ext cx="792600" cy="861000"/>
          </a:xfrm>
          <a:prstGeom prst="rightArrow">
            <a:avLst>
              <a:gd fmla="val 50000" name="adj1"/>
              <a:gd fmla="val 50000" name="adj2"/>
            </a:avLst>
          </a:prstGeom>
          <a:solidFill>
            <a:srgbClr val="F6B26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100">
                <a:solidFill>
                  <a:schemeClr val="lt1"/>
                </a:solidFill>
              </a:rPr>
              <a:t>WHY?</a:t>
            </a:r>
            <a:endParaRPr b="1" i="1" sz="1100">
              <a:solidFill>
                <a:schemeClr val="lt1"/>
              </a:solidFill>
            </a:endParaRPr>
          </a:p>
        </p:txBody>
      </p:sp>
      <p:pic>
        <p:nvPicPr>
          <p:cNvPr id="204" name="Google Shape;204;p26"/>
          <p:cNvPicPr preferRelativeResize="0"/>
          <p:nvPr/>
        </p:nvPicPr>
        <p:blipFill>
          <a:blip r:embed="rId4">
            <a:alphaModFix/>
          </a:blip>
          <a:stretch>
            <a:fillRect/>
          </a:stretch>
        </p:blipFill>
        <p:spPr>
          <a:xfrm>
            <a:off x="6382810" y="2717750"/>
            <a:ext cx="1553037" cy="1175312"/>
          </a:xfrm>
          <a:prstGeom prst="rect">
            <a:avLst/>
          </a:prstGeom>
          <a:noFill/>
          <a:ln>
            <a:noFill/>
          </a:ln>
        </p:spPr>
      </p:pic>
      <p:pic>
        <p:nvPicPr>
          <p:cNvPr id="205" name="Google Shape;205;p26"/>
          <p:cNvPicPr preferRelativeResize="0"/>
          <p:nvPr/>
        </p:nvPicPr>
        <p:blipFill>
          <a:blip r:embed="rId5">
            <a:alphaModFix/>
          </a:blip>
          <a:stretch>
            <a:fillRect/>
          </a:stretch>
        </p:blipFill>
        <p:spPr>
          <a:xfrm>
            <a:off x="4878730" y="3893062"/>
            <a:ext cx="1528574" cy="1175312"/>
          </a:xfrm>
          <a:prstGeom prst="rect">
            <a:avLst/>
          </a:prstGeom>
          <a:noFill/>
          <a:ln>
            <a:noFill/>
          </a:ln>
        </p:spPr>
      </p:pic>
      <p:pic>
        <p:nvPicPr>
          <p:cNvPr id="206" name="Google Shape;206;p26"/>
          <p:cNvPicPr preferRelativeResize="0"/>
          <p:nvPr/>
        </p:nvPicPr>
        <p:blipFill>
          <a:blip r:embed="rId6">
            <a:alphaModFix/>
          </a:blip>
          <a:stretch>
            <a:fillRect/>
          </a:stretch>
        </p:blipFill>
        <p:spPr>
          <a:xfrm>
            <a:off x="6407304" y="3893062"/>
            <a:ext cx="1528546" cy="1175282"/>
          </a:xfrm>
          <a:prstGeom prst="rect">
            <a:avLst/>
          </a:prstGeom>
          <a:noFill/>
          <a:ln>
            <a:noFill/>
          </a:ln>
        </p:spPr>
      </p:pic>
      <p:pic>
        <p:nvPicPr>
          <p:cNvPr id="207" name="Google Shape;207;p26"/>
          <p:cNvPicPr preferRelativeResize="0"/>
          <p:nvPr/>
        </p:nvPicPr>
        <p:blipFill>
          <a:blip r:embed="rId7">
            <a:alphaModFix/>
          </a:blip>
          <a:stretch>
            <a:fillRect/>
          </a:stretch>
        </p:blipFill>
        <p:spPr>
          <a:xfrm>
            <a:off x="4794449" y="2717750"/>
            <a:ext cx="1600602" cy="1175312"/>
          </a:xfrm>
          <a:prstGeom prst="rect">
            <a:avLst/>
          </a:prstGeom>
          <a:noFill/>
          <a:ln>
            <a:noFill/>
          </a:ln>
        </p:spPr>
      </p:pic>
      <p:sp>
        <p:nvSpPr>
          <p:cNvPr id="208" name="Google Shape;208;p26"/>
          <p:cNvSpPr txBox="1"/>
          <p:nvPr/>
        </p:nvSpPr>
        <p:spPr>
          <a:xfrm>
            <a:off x="4952150" y="2371638"/>
            <a:ext cx="21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1A3561"/>
                </a:solidFill>
              </a:rPr>
              <a:t>No Linear Separability</a:t>
            </a:r>
            <a:endParaRPr b="1" i="1">
              <a:solidFill>
                <a:srgbClr val="1A3561"/>
              </a:solidFill>
            </a:endParaRPr>
          </a:p>
        </p:txBody>
      </p:sp>
      <p:sp>
        <p:nvSpPr>
          <p:cNvPr id="209" name="Google Shape;209;p26"/>
          <p:cNvSpPr txBox="1"/>
          <p:nvPr/>
        </p:nvSpPr>
        <p:spPr>
          <a:xfrm>
            <a:off x="959275" y="2343513"/>
            <a:ext cx="21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1A3561"/>
                </a:solidFill>
              </a:rPr>
              <a:t>No Convergence</a:t>
            </a:r>
            <a:endParaRPr b="1" i="1">
              <a:solidFill>
                <a:srgbClr val="1A356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